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2"/>
  </p:notesMasterIdLst>
  <p:sldIdLst>
    <p:sldId id="438" r:id="rId3"/>
    <p:sldId id="439" r:id="rId4"/>
    <p:sldId id="389" r:id="rId5"/>
    <p:sldId id="390" r:id="rId6"/>
    <p:sldId id="391" r:id="rId7"/>
    <p:sldId id="441" r:id="rId8"/>
    <p:sldId id="323" r:id="rId9"/>
    <p:sldId id="360" r:id="rId10"/>
    <p:sldId id="324" r:id="rId11"/>
    <p:sldId id="369" r:id="rId12"/>
    <p:sldId id="322" r:id="rId13"/>
    <p:sldId id="325" r:id="rId14"/>
    <p:sldId id="320" r:id="rId15"/>
    <p:sldId id="440" r:id="rId16"/>
    <p:sldId id="400" r:id="rId17"/>
    <p:sldId id="436" r:id="rId18"/>
    <p:sldId id="437" r:id="rId19"/>
    <p:sldId id="443" r:id="rId20"/>
    <p:sldId id="421" r:id="rId21"/>
    <p:sldId id="422" r:id="rId22"/>
    <p:sldId id="432" r:id="rId23"/>
    <p:sldId id="423" r:id="rId24"/>
    <p:sldId id="434" r:id="rId25"/>
    <p:sldId id="430" r:id="rId26"/>
    <p:sldId id="435" r:id="rId27"/>
    <p:sldId id="414" r:id="rId28"/>
    <p:sldId id="298" r:id="rId29"/>
    <p:sldId id="363" r:id="rId30"/>
    <p:sldId id="44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KKJje4IStZG/7K4/0KTcXw==" hashData="znNJdN5FAb5HwLgk9m20zINmdo2z13IMhAbAj7rx2YMFMJzLfrPDZ2rd23Q1Iub8G5WyQoErNt7xHlp71lonkg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5500" autoAdjust="0"/>
  </p:normalViewPr>
  <p:slideViewPr>
    <p:cSldViewPr snapToGrid="0">
      <p:cViewPr varScale="1">
        <p:scale>
          <a:sx n="121" d="100"/>
          <a:sy n="121" d="100"/>
        </p:scale>
        <p:origin x="51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15318-AE82-4BE7-B31E-A62B0FFEE6AF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33B42F-07A2-4F74-84E0-A5C67E818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64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F53986-0B42-4E8A-BB17-593DD98BE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8845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 baseline="0" dirty="0">
              <a:latin typeface="Arial" charset="0"/>
            </a:endParaRPr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2233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233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233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233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22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0CB957-2458-FE4F-945D-8C7A2F8FEF2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223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0034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F53986-0B42-4E8A-BB17-593DD98BE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86218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F53986-0B42-4E8A-BB17-593DD98BE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6379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F53986-0B42-4E8A-BB17-593DD98BE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9443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F53986-0B42-4E8A-BB17-593DD98BE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41337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F53986-0B42-4E8A-BB17-593DD98BE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66409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F53986-0B42-4E8A-BB17-593DD98BE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2512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F53986-0B42-4E8A-BB17-593DD98BE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19169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AFEBC7-26FC-441D-AEBE-398228642B33}" type="datetime4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August 22, 2022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78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1 — Computer Abstractions and Technology</a:t>
            </a:r>
          </a:p>
        </p:txBody>
      </p:sp>
      <p:sp>
        <p:nvSpPr>
          <p:cNvPr id="778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85BFCC-5127-4744-8B47-911CAFA111E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78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10678312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E5231-24C4-4BAF-8F04-454A38725893}" type="datetime4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August 22, 2022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88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1 — Computer Abstractions and Technology</a:t>
            </a:r>
          </a:p>
        </p:txBody>
      </p:sp>
      <p:sp>
        <p:nvSpPr>
          <p:cNvPr id="788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A4D59-7263-468E-AF08-501DD4F777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88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265761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F53986-0B42-4E8A-BB17-593DD98BE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25193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0543C6-F5B5-4DEE-A9E7-14E0B223E554}" type="datetime4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August 22, 2022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1 — Computer Abstractions and Technology</a:t>
            </a: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D5385E-7B5B-4770-81AB-48C2BF63CAF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2489686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FAF817-2754-4CC4-A73A-49A518B0370F}" type="datetime4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August 22, 2022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09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1 — Computer Abstractions and Technology</a:t>
            </a:r>
          </a:p>
        </p:txBody>
      </p:sp>
      <p:sp>
        <p:nvSpPr>
          <p:cNvPr id="809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7B07A4-378F-4097-9BAC-52C46C7CDC4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09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39623910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FAF817-2754-4CC4-A73A-49A518B0370F}" type="datetime4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August 22, 2022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09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1 — Computer Abstractions and Technology</a:t>
            </a:r>
          </a:p>
        </p:txBody>
      </p:sp>
      <p:sp>
        <p:nvSpPr>
          <p:cNvPr id="809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7B07A4-378F-4097-9BAC-52C46C7CDC4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09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6862922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FAF817-2754-4CC4-A73A-49A518B0370F}" type="datetime4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August 22, 2022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09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1 — Computer Abstractions and Technology</a:t>
            </a:r>
          </a:p>
        </p:txBody>
      </p:sp>
      <p:sp>
        <p:nvSpPr>
          <p:cNvPr id="809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7B07A4-378F-4097-9BAC-52C46C7CDC4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09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38812726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33B42F-07A2-4F74-84E0-A5C67E81877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4344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FAF817-2754-4CC4-A73A-49A518B0370F}" type="datetime4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August 22, 2022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09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1 — Computer Abstractions and Technology</a:t>
            </a:r>
          </a:p>
        </p:txBody>
      </p:sp>
      <p:sp>
        <p:nvSpPr>
          <p:cNvPr id="809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7B07A4-378F-4097-9BAC-52C46C7CDC4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09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9570226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6E4A19-0286-4979-A76B-A433726691B2}" type="datetime4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August 22, 2022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60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1 — Computer Abstractions and Technology</a:t>
            </a:r>
          </a:p>
        </p:txBody>
      </p:sp>
      <p:sp>
        <p:nvSpPr>
          <p:cNvPr id="860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766E08-92B8-462A-8605-93AAD2D40AD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60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34467651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BDE175B5-B6AA-4ED9-8827-2ECD6DA20EA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A2F1C86D-CCBC-4219-9B02-D406E80441B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55055-0ECE-4EF5-867A-1DD720D176CE}" type="datetime4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August 22, 2022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8068" name="Rectangle 6">
            <a:extLst>
              <a:ext uri="{FF2B5EF4-FFF2-40B4-BE49-F238E27FC236}">
                <a16:creationId xmlns:a16="http://schemas.microsoft.com/office/drawing/2014/main" id="{0A21CFB7-259A-479E-99BC-D86560564BD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1 — Computer Abstractions and Technology</a:t>
            </a:r>
          </a:p>
        </p:txBody>
      </p:sp>
      <p:sp>
        <p:nvSpPr>
          <p:cNvPr id="88069" name="Rectangle 7">
            <a:extLst>
              <a:ext uri="{FF2B5EF4-FFF2-40B4-BE49-F238E27FC236}">
                <a16:creationId xmlns:a16="http://schemas.microsoft.com/office/drawing/2014/main" id="{6AD3978A-BE19-4ED5-B0D2-C66D6E22A8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ADFF7B-9C5A-420A-B77A-B439895A9C3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8070" name="Rectangle 2">
            <a:extLst>
              <a:ext uri="{FF2B5EF4-FFF2-40B4-BE49-F238E27FC236}">
                <a16:creationId xmlns:a16="http://schemas.microsoft.com/office/drawing/2014/main" id="{131D938F-FC4B-4D10-8263-0FB79E6337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71" name="Rectangle 3">
            <a:extLst>
              <a:ext uri="{FF2B5EF4-FFF2-40B4-BE49-F238E27FC236}">
                <a16:creationId xmlns:a16="http://schemas.microsoft.com/office/drawing/2014/main" id="{35C20B8E-FC53-4642-A5D5-B6793D81B8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F53986-0B42-4E8A-BB17-593DD98BE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2127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6F33E5-ECE0-4577-BADF-01EA1910290A}" type="datetime4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August 22, 2022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04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1 — Computer Abstractions and Technology</a:t>
            </a:r>
          </a:p>
        </p:txBody>
      </p:sp>
      <p:sp>
        <p:nvSpPr>
          <p:cNvPr id="604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C93929-1C37-49CE-96F0-670D2F0CFA6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04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None/>
            </a:pPr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3546745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6E621-E02E-49D5-BA98-95783897D2C7}" type="datetime4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August 22, 2022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14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1 — Computer Abstractions and Technology</a:t>
            </a:r>
          </a:p>
        </p:txBody>
      </p:sp>
      <p:sp>
        <p:nvSpPr>
          <p:cNvPr id="614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13B714-89B6-49DE-96ED-82B88F9F908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14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408280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27DB8E-BD4B-42BE-916F-C8D4221D7057}" type="datetime4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August 22, 2022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24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1 — Computer Abstractions and Technology</a:t>
            </a:r>
          </a:p>
        </p:txBody>
      </p:sp>
      <p:sp>
        <p:nvSpPr>
          <p:cNvPr id="624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DD4135-20E7-444F-B6E7-4AA135705A5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24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1394400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27DB8E-BD4B-42BE-916F-C8D4221D7057}" type="datetime4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August 22, 2022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24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1 — Computer Abstractions and Technology</a:t>
            </a:r>
          </a:p>
        </p:txBody>
      </p:sp>
      <p:sp>
        <p:nvSpPr>
          <p:cNvPr id="624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DD4135-20E7-444F-B6E7-4AA135705A5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24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882140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F53986-0B42-4E8A-BB17-593DD98BE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3324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F53986-0B42-4E8A-BB17-593DD98BE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5698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F53986-0B42-4E8A-BB17-593DD98BE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5431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0116A-6A9D-49E6-B3C6-4A4B3104FE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ABE446-7928-49FA-9C1B-210A8EB92C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57747-CBCE-490F-969A-7EF27DF0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058E6-98DD-4FB2-8D71-849F22EEAE02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DF87C-4B2A-44A6-B12A-91A69FE27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975ED-DA83-4AAD-B86B-28A07C3EA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B29CA-8548-4A67-B7E3-2090A2A3C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58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EA80B-74A0-4224-975A-3E083185B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1F47C8-4349-446F-A812-30C594551D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10533-238C-4CEE-B5E5-11C80D08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058E6-98DD-4FB2-8D71-849F22EEAE02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5A639-F0DF-4413-8021-8E248DAA2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7F3E8A-9E14-439F-B089-B5CB9E54C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B29CA-8548-4A67-B7E3-2090A2A3C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65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7CC542-CD3B-46CE-B426-4AAE87CF4B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0898F-CD96-4D97-81C5-886199CB0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E4760-0CF9-4DED-8FD4-BAB201236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058E6-98DD-4FB2-8D71-849F22EEAE02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1FBDA-F3AF-42C1-ABBD-1D4A0CD80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88121-550F-43AD-9849-B0FE01D17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B29CA-8548-4A67-B7E3-2090A2A3C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292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Autofit/>
          </a:bodyPr>
          <a:lstStyle>
            <a:lvl1pPr>
              <a:defRPr sz="5077" b="1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27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55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82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100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37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65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926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20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7831651" y="5870288"/>
            <a:ext cx="3580093" cy="873637"/>
            <a:chOff x="1462322" y="4943310"/>
            <a:chExt cx="2685070" cy="757152"/>
          </a:xfrm>
        </p:grpSpPr>
        <p:sp>
          <p:nvSpPr>
            <p:cNvPr id="8" name="TextBox 7"/>
            <p:cNvSpPr txBox="1"/>
            <p:nvPr/>
          </p:nvSpPr>
          <p:spPr>
            <a:xfrm>
              <a:off x="1462322" y="4943310"/>
              <a:ext cx="1056059" cy="7571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77">
                  <a:solidFill>
                    <a:srgbClr val="036DB7"/>
                  </a:solidFill>
                  <a:latin typeface="SJSU Spartan Regular" panose="02000000000000000000" pitchFamily="50" charset="0"/>
                </a:rPr>
                <a:t>SJSU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32485" y="5004866"/>
              <a:ext cx="1414907" cy="6340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77">
                  <a:solidFill>
                    <a:srgbClr val="E7AC11"/>
                  </a:solidFill>
                  <a:latin typeface="SJSU Spartan Regular" panose="02000000000000000000" pitchFamily="50" charset="0"/>
                </a:rPr>
                <a:t>SAN JOSÉ STATE</a:t>
              </a:r>
            </a:p>
            <a:p>
              <a:r>
                <a:rPr lang="en-US" sz="2077">
                  <a:solidFill>
                    <a:srgbClr val="E7AC11"/>
                  </a:solidFill>
                  <a:latin typeface="SJSU Spartan Regular" panose="02000000000000000000" pitchFamily="50" charset="0"/>
                </a:rPr>
                <a:t>UNIVERSITY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026" y="5966404"/>
            <a:ext cx="838861" cy="72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96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71367"/>
            <a:ext cx="10972799" cy="693322"/>
          </a:xfrm>
        </p:spPr>
        <p:txBody>
          <a:bodyPr>
            <a:noAutofit/>
          </a:bodyPr>
          <a:lstStyle>
            <a:lvl1pPr>
              <a:defRPr sz="4615" b="1">
                <a:solidFill>
                  <a:srgbClr val="036DB7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61553"/>
            <a:ext cx="10972800" cy="4964611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63272" y="6340466"/>
            <a:ext cx="2844800" cy="365125"/>
          </a:xfrm>
        </p:spPr>
        <p:txBody>
          <a:bodyPr/>
          <a:lstStyle>
            <a:lvl1pPr algn="ctr">
              <a:defRPr/>
            </a:lvl1pPr>
          </a:lstStyle>
          <a:p>
            <a:fld id="{34E7E628-D8CE-DA44-BFF7-C4887CBB62D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9116945" y="6292195"/>
            <a:ext cx="1982844" cy="447558"/>
            <a:chOff x="1714710" y="5004867"/>
            <a:chExt cx="2431536" cy="1464924"/>
          </a:xfrm>
        </p:grpSpPr>
        <p:sp>
          <p:nvSpPr>
            <p:cNvPr id="10" name="TextBox 9"/>
            <p:cNvSpPr txBox="1"/>
            <p:nvPr/>
          </p:nvSpPr>
          <p:spPr>
            <a:xfrm>
              <a:off x="1714710" y="5004867"/>
              <a:ext cx="906994" cy="14647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8">
                  <a:solidFill>
                    <a:srgbClr val="036DB7"/>
                  </a:solidFill>
                  <a:latin typeface="SJSU Spartan Regular" panose="02000000000000000000" pitchFamily="50" charset="0"/>
                </a:rPr>
                <a:t>SJSU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732484" y="5004867"/>
              <a:ext cx="1413762" cy="1464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54">
                  <a:solidFill>
                    <a:srgbClr val="E7AC11"/>
                  </a:solidFill>
                  <a:latin typeface="SJSU Spartan Regular" panose="02000000000000000000" pitchFamily="50" charset="0"/>
                </a:rPr>
                <a:t>SAN JOSÉ STATE</a:t>
              </a:r>
            </a:p>
            <a:p>
              <a:r>
                <a:rPr lang="en-US" sz="1154">
                  <a:solidFill>
                    <a:srgbClr val="E7AC11"/>
                  </a:solidFill>
                  <a:latin typeface="SJSU Spartan Regular" panose="02000000000000000000" pitchFamily="50" charset="0"/>
                </a:rPr>
                <a:t>UNIVERSITY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1" y="885512"/>
            <a:ext cx="2481943" cy="9420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77"/>
          </a:p>
        </p:txBody>
      </p:sp>
      <p:sp>
        <p:nvSpPr>
          <p:cNvPr id="13" name="Rectangle 12"/>
          <p:cNvSpPr/>
          <p:nvPr userDrawn="1"/>
        </p:nvSpPr>
        <p:spPr>
          <a:xfrm>
            <a:off x="2481943" y="885330"/>
            <a:ext cx="9710057" cy="94957"/>
          </a:xfrm>
          <a:prstGeom prst="rect">
            <a:avLst/>
          </a:prstGeom>
          <a:solidFill>
            <a:srgbClr val="E7AC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77"/>
          </a:p>
        </p:txBody>
      </p:sp>
    </p:spTree>
    <p:extLst>
      <p:ext uri="{BB962C8B-B14F-4D97-AF65-F5344CB8AC3E}">
        <p14:creationId xmlns:p14="http://schemas.microsoft.com/office/powerpoint/2010/main" val="23782050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615" b="1" cap="all">
                <a:solidFill>
                  <a:srgbClr val="036DB7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187"/>
          </a:xfrm>
        </p:spPr>
        <p:txBody>
          <a:bodyPr anchor="b"/>
          <a:lstStyle>
            <a:lvl1pPr marL="0" indent="0">
              <a:buNone/>
              <a:defRPr sz="2308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527517" indent="0">
              <a:buNone/>
              <a:defRPr sz="2077">
                <a:solidFill>
                  <a:schemeClr val="tx1">
                    <a:tint val="75000"/>
                  </a:schemeClr>
                </a:solidFill>
              </a:defRPr>
            </a:lvl2pPr>
            <a:lvl3pPr marL="1055035" indent="0">
              <a:buNone/>
              <a:defRPr sz="1846">
                <a:solidFill>
                  <a:schemeClr val="tx1">
                    <a:tint val="75000"/>
                  </a:schemeClr>
                </a:solidFill>
              </a:defRPr>
            </a:lvl3pPr>
            <a:lvl4pPr marL="1582552" indent="0">
              <a:buNone/>
              <a:defRPr sz="1615">
                <a:solidFill>
                  <a:schemeClr val="tx1">
                    <a:tint val="75000"/>
                  </a:schemeClr>
                </a:solidFill>
              </a:defRPr>
            </a:lvl4pPr>
            <a:lvl5pPr marL="2110069" indent="0">
              <a:buNone/>
              <a:defRPr sz="1615">
                <a:solidFill>
                  <a:schemeClr val="tx1">
                    <a:tint val="75000"/>
                  </a:schemeClr>
                </a:solidFill>
              </a:defRPr>
            </a:lvl5pPr>
            <a:lvl6pPr marL="2637587" indent="0">
              <a:buNone/>
              <a:defRPr sz="1615">
                <a:solidFill>
                  <a:schemeClr val="tx1">
                    <a:tint val="75000"/>
                  </a:schemeClr>
                </a:solidFill>
              </a:defRPr>
            </a:lvl6pPr>
            <a:lvl7pPr marL="3165104" indent="0">
              <a:buNone/>
              <a:defRPr sz="1615">
                <a:solidFill>
                  <a:schemeClr val="tx1">
                    <a:tint val="75000"/>
                  </a:schemeClr>
                </a:solidFill>
              </a:defRPr>
            </a:lvl7pPr>
            <a:lvl8pPr marL="3692622" indent="0">
              <a:buNone/>
              <a:defRPr sz="1615">
                <a:solidFill>
                  <a:schemeClr val="tx1">
                    <a:tint val="75000"/>
                  </a:schemeClr>
                </a:solidFill>
              </a:defRPr>
            </a:lvl8pPr>
            <a:lvl9pPr marL="4220139" indent="0">
              <a:buNone/>
              <a:defRPr sz="161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9116945" y="6292195"/>
            <a:ext cx="1982844" cy="447558"/>
            <a:chOff x="1714710" y="5004867"/>
            <a:chExt cx="2431536" cy="1464924"/>
          </a:xfrm>
        </p:grpSpPr>
        <p:sp>
          <p:nvSpPr>
            <p:cNvPr id="8" name="TextBox 7"/>
            <p:cNvSpPr txBox="1"/>
            <p:nvPr/>
          </p:nvSpPr>
          <p:spPr>
            <a:xfrm>
              <a:off x="1714710" y="5004867"/>
              <a:ext cx="906994" cy="14647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8">
                  <a:solidFill>
                    <a:srgbClr val="036DB7"/>
                  </a:solidFill>
                  <a:latin typeface="SJSU Spartan Regular" panose="02000000000000000000" pitchFamily="50" charset="0"/>
                </a:rPr>
                <a:t>SJSU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32484" y="5004867"/>
              <a:ext cx="1413762" cy="1464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54">
                  <a:solidFill>
                    <a:srgbClr val="E7AC11"/>
                  </a:solidFill>
                  <a:latin typeface="SJSU Spartan Regular" panose="02000000000000000000" pitchFamily="50" charset="0"/>
                </a:rPr>
                <a:t>SAN JOSÉ STATE</a:t>
              </a:r>
            </a:p>
            <a:p>
              <a:r>
                <a:rPr lang="en-US" sz="1154">
                  <a:solidFill>
                    <a:srgbClr val="E7AC11"/>
                  </a:solidFill>
                  <a:latin typeface="SJSU Spartan Regular" panose="02000000000000000000" pitchFamily="50" charset="0"/>
                </a:rPr>
                <a:t>UNIVERSITY</a:t>
              </a:r>
            </a:p>
          </p:txBody>
        </p:sp>
      </p:grp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63272" y="6340466"/>
            <a:ext cx="2844800" cy="365125"/>
          </a:xfrm>
        </p:spPr>
        <p:txBody>
          <a:bodyPr/>
          <a:lstStyle>
            <a:lvl1pPr algn="ctr">
              <a:defRPr/>
            </a:lvl1pPr>
          </a:lstStyle>
          <a:p>
            <a:fld id="{34E7E628-D8CE-DA44-BFF7-C4887CBB62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2017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3231"/>
            </a:lvl1pPr>
            <a:lvl2pPr>
              <a:defRPr sz="2769"/>
            </a:lvl2pPr>
            <a:lvl3pPr>
              <a:defRPr sz="2308"/>
            </a:lvl3pPr>
            <a:lvl4pPr>
              <a:defRPr sz="2077"/>
            </a:lvl4pPr>
            <a:lvl5pPr>
              <a:defRPr sz="2077"/>
            </a:lvl5pPr>
            <a:lvl6pPr>
              <a:defRPr sz="2077"/>
            </a:lvl6pPr>
            <a:lvl7pPr>
              <a:defRPr sz="2077"/>
            </a:lvl7pPr>
            <a:lvl8pPr>
              <a:defRPr sz="2077"/>
            </a:lvl8pPr>
            <a:lvl9pPr>
              <a:defRPr sz="207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3231"/>
            </a:lvl1pPr>
            <a:lvl2pPr>
              <a:defRPr sz="2769"/>
            </a:lvl2pPr>
            <a:lvl3pPr>
              <a:defRPr sz="2308"/>
            </a:lvl3pPr>
            <a:lvl4pPr>
              <a:defRPr sz="2077"/>
            </a:lvl4pPr>
            <a:lvl5pPr>
              <a:defRPr sz="2077"/>
            </a:lvl5pPr>
            <a:lvl6pPr>
              <a:defRPr sz="2077"/>
            </a:lvl6pPr>
            <a:lvl7pPr>
              <a:defRPr sz="2077"/>
            </a:lvl7pPr>
            <a:lvl8pPr>
              <a:defRPr sz="2077"/>
            </a:lvl8pPr>
            <a:lvl9pPr>
              <a:defRPr sz="207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70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2"/>
            <a:ext cx="5386917" cy="639762"/>
          </a:xfrm>
        </p:spPr>
        <p:txBody>
          <a:bodyPr anchor="b"/>
          <a:lstStyle>
            <a:lvl1pPr marL="0" indent="0">
              <a:buNone/>
              <a:defRPr sz="2769" b="1"/>
            </a:lvl1pPr>
            <a:lvl2pPr marL="527517" indent="0">
              <a:buNone/>
              <a:defRPr sz="2308" b="1"/>
            </a:lvl2pPr>
            <a:lvl3pPr marL="1055035" indent="0">
              <a:buNone/>
              <a:defRPr sz="2077" b="1"/>
            </a:lvl3pPr>
            <a:lvl4pPr marL="1582552" indent="0">
              <a:buNone/>
              <a:defRPr sz="1846" b="1"/>
            </a:lvl4pPr>
            <a:lvl5pPr marL="2110069" indent="0">
              <a:buNone/>
              <a:defRPr sz="1846" b="1"/>
            </a:lvl5pPr>
            <a:lvl6pPr marL="2637587" indent="0">
              <a:buNone/>
              <a:defRPr sz="1846" b="1"/>
            </a:lvl6pPr>
            <a:lvl7pPr marL="3165104" indent="0">
              <a:buNone/>
              <a:defRPr sz="1846" b="1"/>
            </a:lvl7pPr>
            <a:lvl8pPr marL="3692622" indent="0">
              <a:buNone/>
              <a:defRPr sz="1846" b="1"/>
            </a:lvl8pPr>
            <a:lvl9pPr marL="4220139" indent="0">
              <a:buNone/>
              <a:defRPr sz="184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4"/>
            <a:ext cx="5386917" cy="3951288"/>
          </a:xfrm>
        </p:spPr>
        <p:txBody>
          <a:bodyPr/>
          <a:lstStyle>
            <a:lvl1pPr>
              <a:defRPr sz="2769"/>
            </a:lvl1pPr>
            <a:lvl2pPr>
              <a:defRPr sz="2308"/>
            </a:lvl2pPr>
            <a:lvl3pPr>
              <a:defRPr sz="2077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2"/>
            <a:ext cx="5389033" cy="639762"/>
          </a:xfrm>
        </p:spPr>
        <p:txBody>
          <a:bodyPr anchor="b"/>
          <a:lstStyle>
            <a:lvl1pPr marL="0" indent="0">
              <a:buNone/>
              <a:defRPr sz="2769" b="1"/>
            </a:lvl1pPr>
            <a:lvl2pPr marL="527517" indent="0">
              <a:buNone/>
              <a:defRPr sz="2308" b="1"/>
            </a:lvl2pPr>
            <a:lvl3pPr marL="1055035" indent="0">
              <a:buNone/>
              <a:defRPr sz="2077" b="1"/>
            </a:lvl3pPr>
            <a:lvl4pPr marL="1582552" indent="0">
              <a:buNone/>
              <a:defRPr sz="1846" b="1"/>
            </a:lvl4pPr>
            <a:lvl5pPr marL="2110069" indent="0">
              <a:buNone/>
              <a:defRPr sz="1846" b="1"/>
            </a:lvl5pPr>
            <a:lvl6pPr marL="2637587" indent="0">
              <a:buNone/>
              <a:defRPr sz="1846" b="1"/>
            </a:lvl6pPr>
            <a:lvl7pPr marL="3165104" indent="0">
              <a:buNone/>
              <a:defRPr sz="1846" b="1"/>
            </a:lvl7pPr>
            <a:lvl8pPr marL="3692622" indent="0">
              <a:buNone/>
              <a:defRPr sz="1846" b="1"/>
            </a:lvl8pPr>
            <a:lvl9pPr marL="4220139" indent="0">
              <a:buNone/>
              <a:defRPr sz="184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4"/>
            <a:ext cx="5389033" cy="3951288"/>
          </a:xfrm>
        </p:spPr>
        <p:txBody>
          <a:bodyPr/>
          <a:lstStyle>
            <a:lvl1pPr>
              <a:defRPr sz="2769"/>
            </a:lvl1pPr>
            <a:lvl2pPr>
              <a:defRPr sz="2308"/>
            </a:lvl2pPr>
            <a:lvl3pPr>
              <a:defRPr sz="2077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0238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4208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556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30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692"/>
            </a:lvl1pPr>
            <a:lvl2pPr>
              <a:defRPr sz="3231"/>
            </a:lvl2pPr>
            <a:lvl3pPr>
              <a:defRPr sz="2769"/>
            </a:lvl3pPr>
            <a:lvl4pPr>
              <a:defRPr sz="2308"/>
            </a:lvl4pPr>
            <a:lvl5pPr>
              <a:defRPr sz="2308"/>
            </a:lvl5pPr>
            <a:lvl6pPr>
              <a:defRPr sz="2308"/>
            </a:lvl6pPr>
            <a:lvl7pPr>
              <a:defRPr sz="2308"/>
            </a:lvl7pPr>
            <a:lvl8pPr>
              <a:defRPr sz="2308"/>
            </a:lvl8pPr>
            <a:lvl9pPr>
              <a:defRPr sz="230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1"/>
            <a:ext cx="4011084" cy="4691063"/>
          </a:xfrm>
        </p:spPr>
        <p:txBody>
          <a:bodyPr/>
          <a:lstStyle>
            <a:lvl1pPr marL="0" indent="0">
              <a:buNone/>
              <a:defRPr sz="1615"/>
            </a:lvl1pPr>
            <a:lvl2pPr marL="527517" indent="0">
              <a:buNone/>
              <a:defRPr sz="1385"/>
            </a:lvl2pPr>
            <a:lvl3pPr marL="1055035" indent="0">
              <a:buNone/>
              <a:defRPr sz="1154"/>
            </a:lvl3pPr>
            <a:lvl4pPr marL="1582552" indent="0">
              <a:buNone/>
              <a:defRPr sz="1038"/>
            </a:lvl4pPr>
            <a:lvl5pPr marL="2110069" indent="0">
              <a:buNone/>
              <a:defRPr sz="1038"/>
            </a:lvl5pPr>
            <a:lvl6pPr marL="2637587" indent="0">
              <a:buNone/>
              <a:defRPr sz="1038"/>
            </a:lvl6pPr>
            <a:lvl7pPr marL="3165104" indent="0">
              <a:buNone/>
              <a:defRPr sz="1038"/>
            </a:lvl7pPr>
            <a:lvl8pPr marL="3692622" indent="0">
              <a:buNone/>
              <a:defRPr sz="1038"/>
            </a:lvl8pPr>
            <a:lvl9pPr marL="4220139" indent="0">
              <a:buNone/>
              <a:defRPr sz="103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46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B5B0B-7D7A-4DBB-9099-112F7BE66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CDFB1-13E0-4DCC-91CB-AC72279A3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50BB3-2AEA-4F5E-BD7B-57EC18225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058E6-98DD-4FB2-8D71-849F22EEAE02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0BE73-5904-41AD-A8F1-1128B8C9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68BDB-38E5-43C5-B81F-FB138EB1B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B29CA-8548-4A67-B7E3-2090A2A3C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2364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8"/>
          </a:xfrm>
        </p:spPr>
        <p:txBody>
          <a:bodyPr anchor="b"/>
          <a:lstStyle>
            <a:lvl1pPr algn="l">
              <a:defRPr sz="230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692"/>
            </a:lvl1pPr>
            <a:lvl2pPr marL="527517" indent="0">
              <a:buNone/>
              <a:defRPr sz="3231"/>
            </a:lvl2pPr>
            <a:lvl3pPr marL="1055035" indent="0">
              <a:buNone/>
              <a:defRPr sz="2769"/>
            </a:lvl3pPr>
            <a:lvl4pPr marL="1582552" indent="0">
              <a:buNone/>
              <a:defRPr sz="2308"/>
            </a:lvl4pPr>
            <a:lvl5pPr marL="2110069" indent="0">
              <a:buNone/>
              <a:defRPr sz="2308"/>
            </a:lvl5pPr>
            <a:lvl6pPr marL="2637587" indent="0">
              <a:buNone/>
              <a:defRPr sz="2308"/>
            </a:lvl6pPr>
            <a:lvl7pPr marL="3165104" indent="0">
              <a:buNone/>
              <a:defRPr sz="2308"/>
            </a:lvl7pPr>
            <a:lvl8pPr marL="3692622" indent="0">
              <a:buNone/>
              <a:defRPr sz="2308"/>
            </a:lvl8pPr>
            <a:lvl9pPr marL="4220139" indent="0">
              <a:buNone/>
              <a:defRPr sz="2308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2"/>
          </a:xfrm>
        </p:spPr>
        <p:txBody>
          <a:bodyPr/>
          <a:lstStyle>
            <a:lvl1pPr marL="0" indent="0">
              <a:buNone/>
              <a:defRPr sz="1615"/>
            </a:lvl1pPr>
            <a:lvl2pPr marL="527517" indent="0">
              <a:buNone/>
              <a:defRPr sz="1385"/>
            </a:lvl2pPr>
            <a:lvl3pPr marL="1055035" indent="0">
              <a:buNone/>
              <a:defRPr sz="1154"/>
            </a:lvl3pPr>
            <a:lvl4pPr marL="1582552" indent="0">
              <a:buNone/>
              <a:defRPr sz="1038"/>
            </a:lvl4pPr>
            <a:lvl5pPr marL="2110069" indent="0">
              <a:buNone/>
              <a:defRPr sz="1038"/>
            </a:lvl5pPr>
            <a:lvl6pPr marL="2637587" indent="0">
              <a:buNone/>
              <a:defRPr sz="1038"/>
            </a:lvl6pPr>
            <a:lvl7pPr marL="3165104" indent="0">
              <a:buNone/>
              <a:defRPr sz="1038"/>
            </a:lvl7pPr>
            <a:lvl8pPr marL="3692622" indent="0">
              <a:buNone/>
              <a:defRPr sz="1038"/>
            </a:lvl8pPr>
            <a:lvl9pPr marL="4220139" indent="0">
              <a:buNone/>
              <a:defRPr sz="103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043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121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0461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284" y="146050"/>
            <a:ext cx="11013016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2286" y="1125538"/>
            <a:ext cx="5412316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27800" y="1125538"/>
            <a:ext cx="5412317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241975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600201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1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" y="3938589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54398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69784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284" y="146050"/>
            <a:ext cx="11013016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2286" y="1125539"/>
            <a:ext cx="11027833" cy="2479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2286" y="3757613"/>
            <a:ext cx="11027833" cy="2479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AU" altLang="en-US"/>
              <a:t>Chapter 1 — Computer Abstractions and Technology — </a:t>
            </a:r>
            <a:fld id="{58E13C4E-75B7-4370-AFAC-ABEED847814E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732096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93084-FC0E-4B79-AA6F-A2743CE81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014BD-0131-45F9-9A63-D645A2437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2AD46-66A9-44B0-8B35-AEFE1D15B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058E6-98DD-4FB2-8D71-849F22EEAE02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EAE9D-8A11-4CCA-9CA0-D8DA66861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048E0-32F3-4335-92D5-5AB140D8A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B29CA-8548-4A67-B7E3-2090A2A3C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320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D3283-B566-4C61-9501-DD268C846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2BBDD-2292-4060-96F4-278DA6286E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76CE3-3CBF-4792-B386-FED75D41B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3BBDC4-88BF-4EE4-AA0E-9A2614D4E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058E6-98DD-4FB2-8D71-849F22EEAE02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2C969C-974D-4C80-BA0F-F10AA4682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55CC36-75C5-463B-B806-DAEE4D895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B29CA-8548-4A67-B7E3-2090A2A3C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23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902FA-E686-4836-9B86-3C3C2E967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FA7F8-6550-48E1-913D-4EB481DF5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C551D-9194-4044-AA3C-BC81843DB2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BBC659-84C6-4E07-B732-EBA0B56051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4EA8FB-0221-4153-9560-295D60FC04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588D9C-5830-4EF0-8E40-302DBE34A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058E6-98DD-4FB2-8D71-849F22EEAE02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593ABB-5A6D-4D7D-9648-15B845540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A6492D-6BEC-4DCD-8CA5-69B550559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B29CA-8548-4A67-B7E3-2090A2A3C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16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F7D9B-A8BB-419F-9D0F-20A5A496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588F17-D498-4B14-909E-3F05C6869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058E6-98DD-4FB2-8D71-849F22EEAE02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BB195C-BAB3-4722-9D93-0E2CF9255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84F09C-DE61-4C9A-BD52-184E7D6D6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B29CA-8548-4A67-B7E3-2090A2A3C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960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A46BC0-4F0D-42FD-992A-810EE2556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058E6-98DD-4FB2-8D71-849F22EEAE02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369763-5ADA-4682-8C1D-69710DFD2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5347F-65DA-461A-B249-BFBC765F6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B29CA-8548-4A67-B7E3-2090A2A3C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52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3571F-F0DB-474C-B8CC-455881358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AEF24-F3FB-49ED-9F6D-49F4B27C8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80773-962D-40FF-88DA-CE3AA964F8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5AA267-F389-4BA7-A4BB-A7B3C4DB2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058E6-98DD-4FB2-8D71-849F22EEAE02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5196A4-35AF-4B0B-8F1B-58E502F06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1471A4-F888-4C1D-9473-3D4FD346E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B29CA-8548-4A67-B7E3-2090A2A3C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238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065D1-D380-4DFC-99D0-716153010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135DA-4E3D-405D-B612-2E065C2AA0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5B2330-DC37-4D9B-8769-48014020DD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9B3DB-B607-4D11-9D8E-8AB1CD439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058E6-98DD-4FB2-8D71-849F22EEAE02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98BC9C-41E1-4131-9190-3ED588A75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8E1A2-7300-4415-973F-693478509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B29CA-8548-4A67-B7E3-2090A2A3C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292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737B9F-FA4F-45D9-AB7C-540A52CB1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0902AC-7F5F-4195-B9B2-3D82416E13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84E34-C9EA-43DE-B5AB-72D1EA0362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058E6-98DD-4FB2-8D71-849F22EEAE02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D8039-233E-4441-B55C-BC1B880C75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F3FF3-3729-400E-A7D6-118127E8B3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AB29CA-8548-4A67-B7E3-2090A2A3C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21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8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8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8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744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 ftr="0" dt="0"/>
  <p:txStyles>
    <p:titleStyle>
      <a:lvl1pPr algn="ctr" defTabSz="527517" rtl="0" eaLnBrk="1" latinLnBrk="0" hangingPunct="1">
        <a:spcBef>
          <a:spcPct val="0"/>
        </a:spcBef>
        <a:buNone/>
        <a:defRPr sz="507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5638" indent="-395638" algn="l" defTabSz="527517" rtl="0" eaLnBrk="1" latinLnBrk="0" hangingPunct="1">
        <a:spcBef>
          <a:spcPct val="20000"/>
        </a:spcBef>
        <a:buFont typeface="Arial"/>
        <a:buChar char="•"/>
        <a:defRPr sz="3692" kern="1200">
          <a:solidFill>
            <a:schemeClr val="tx1"/>
          </a:solidFill>
          <a:latin typeface="+mn-lt"/>
          <a:ea typeface="+mn-ea"/>
          <a:cs typeface="+mn-cs"/>
        </a:defRPr>
      </a:lvl1pPr>
      <a:lvl2pPr marL="857216" indent="-329698" algn="l" defTabSz="527517" rtl="0" eaLnBrk="1" latinLnBrk="0" hangingPunct="1">
        <a:spcBef>
          <a:spcPct val="20000"/>
        </a:spcBef>
        <a:buFont typeface="Arial"/>
        <a:buChar char="–"/>
        <a:defRPr sz="3231" kern="1200">
          <a:solidFill>
            <a:schemeClr val="tx1"/>
          </a:solidFill>
          <a:latin typeface="+mn-lt"/>
          <a:ea typeface="+mn-ea"/>
          <a:cs typeface="+mn-cs"/>
        </a:defRPr>
      </a:lvl2pPr>
      <a:lvl3pPr marL="1318793" indent="-263759" algn="l" defTabSz="527517" rtl="0" eaLnBrk="1" latinLnBrk="0" hangingPunct="1">
        <a:spcBef>
          <a:spcPct val="20000"/>
        </a:spcBef>
        <a:buFont typeface="Arial"/>
        <a:buChar char="•"/>
        <a:defRPr sz="2769" kern="1200">
          <a:solidFill>
            <a:schemeClr val="tx1"/>
          </a:solidFill>
          <a:latin typeface="+mn-lt"/>
          <a:ea typeface="+mn-ea"/>
          <a:cs typeface="+mn-cs"/>
        </a:defRPr>
      </a:lvl3pPr>
      <a:lvl4pPr marL="1846311" indent="-263759" algn="l" defTabSz="527517" rtl="0" eaLnBrk="1" latinLnBrk="0" hangingPunct="1">
        <a:spcBef>
          <a:spcPct val="20000"/>
        </a:spcBef>
        <a:buFont typeface="Arial"/>
        <a:buChar char="–"/>
        <a:defRPr sz="2308" kern="1200">
          <a:solidFill>
            <a:schemeClr val="tx1"/>
          </a:solidFill>
          <a:latin typeface="+mn-lt"/>
          <a:ea typeface="+mn-ea"/>
          <a:cs typeface="+mn-cs"/>
        </a:defRPr>
      </a:lvl4pPr>
      <a:lvl5pPr marL="2373828" indent="-263759" algn="l" defTabSz="527517" rtl="0" eaLnBrk="1" latinLnBrk="0" hangingPunct="1">
        <a:spcBef>
          <a:spcPct val="20000"/>
        </a:spcBef>
        <a:buFont typeface="Arial"/>
        <a:buChar char="»"/>
        <a:defRPr sz="2308" kern="1200">
          <a:solidFill>
            <a:schemeClr val="tx1"/>
          </a:solidFill>
          <a:latin typeface="+mn-lt"/>
          <a:ea typeface="+mn-ea"/>
          <a:cs typeface="+mn-cs"/>
        </a:defRPr>
      </a:lvl5pPr>
      <a:lvl6pPr marL="2901345" indent="-263759" algn="l" defTabSz="527517" rtl="0" eaLnBrk="1" latinLnBrk="0" hangingPunct="1">
        <a:spcBef>
          <a:spcPct val="20000"/>
        </a:spcBef>
        <a:buFont typeface="Arial"/>
        <a:buChar char="•"/>
        <a:defRPr sz="2308" kern="1200">
          <a:solidFill>
            <a:schemeClr val="tx1"/>
          </a:solidFill>
          <a:latin typeface="+mn-lt"/>
          <a:ea typeface="+mn-ea"/>
          <a:cs typeface="+mn-cs"/>
        </a:defRPr>
      </a:lvl6pPr>
      <a:lvl7pPr marL="3428863" indent="-263759" algn="l" defTabSz="527517" rtl="0" eaLnBrk="1" latinLnBrk="0" hangingPunct="1">
        <a:spcBef>
          <a:spcPct val="20000"/>
        </a:spcBef>
        <a:buFont typeface="Arial"/>
        <a:buChar char="•"/>
        <a:defRPr sz="2308" kern="1200">
          <a:solidFill>
            <a:schemeClr val="tx1"/>
          </a:solidFill>
          <a:latin typeface="+mn-lt"/>
          <a:ea typeface="+mn-ea"/>
          <a:cs typeface="+mn-cs"/>
        </a:defRPr>
      </a:lvl7pPr>
      <a:lvl8pPr marL="3956380" indent="-263759" algn="l" defTabSz="527517" rtl="0" eaLnBrk="1" latinLnBrk="0" hangingPunct="1">
        <a:spcBef>
          <a:spcPct val="20000"/>
        </a:spcBef>
        <a:buFont typeface="Arial"/>
        <a:buChar char="•"/>
        <a:defRPr sz="2308" kern="1200">
          <a:solidFill>
            <a:schemeClr val="tx1"/>
          </a:solidFill>
          <a:latin typeface="+mn-lt"/>
          <a:ea typeface="+mn-ea"/>
          <a:cs typeface="+mn-cs"/>
        </a:defRPr>
      </a:lvl8pPr>
      <a:lvl9pPr marL="4483898" indent="-263759" algn="l" defTabSz="527517" rtl="0" eaLnBrk="1" latinLnBrk="0" hangingPunct="1">
        <a:spcBef>
          <a:spcPct val="20000"/>
        </a:spcBef>
        <a:buFont typeface="Arial"/>
        <a:buChar char="•"/>
        <a:defRPr sz="230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27517" rtl="0" eaLnBrk="1" latinLnBrk="0" hangingPunct="1">
        <a:defRPr sz="2077" kern="1200">
          <a:solidFill>
            <a:schemeClr val="tx1"/>
          </a:solidFill>
          <a:latin typeface="+mn-lt"/>
          <a:ea typeface="+mn-ea"/>
          <a:cs typeface="+mn-cs"/>
        </a:defRPr>
      </a:lvl1pPr>
      <a:lvl2pPr marL="527517" algn="l" defTabSz="527517" rtl="0" eaLnBrk="1" latinLnBrk="0" hangingPunct="1">
        <a:defRPr sz="2077" kern="1200">
          <a:solidFill>
            <a:schemeClr val="tx1"/>
          </a:solidFill>
          <a:latin typeface="+mn-lt"/>
          <a:ea typeface="+mn-ea"/>
          <a:cs typeface="+mn-cs"/>
        </a:defRPr>
      </a:lvl2pPr>
      <a:lvl3pPr marL="1055035" algn="l" defTabSz="527517" rtl="0" eaLnBrk="1" latinLnBrk="0" hangingPunct="1">
        <a:defRPr sz="2077" kern="1200">
          <a:solidFill>
            <a:schemeClr val="tx1"/>
          </a:solidFill>
          <a:latin typeface="+mn-lt"/>
          <a:ea typeface="+mn-ea"/>
          <a:cs typeface="+mn-cs"/>
        </a:defRPr>
      </a:lvl3pPr>
      <a:lvl4pPr marL="1582552" algn="l" defTabSz="527517" rtl="0" eaLnBrk="1" latinLnBrk="0" hangingPunct="1">
        <a:defRPr sz="2077" kern="1200">
          <a:solidFill>
            <a:schemeClr val="tx1"/>
          </a:solidFill>
          <a:latin typeface="+mn-lt"/>
          <a:ea typeface="+mn-ea"/>
          <a:cs typeface="+mn-cs"/>
        </a:defRPr>
      </a:lvl4pPr>
      <a:lvl5pPr marL="2110069" algn="l" defTabSz="527517" rtl="0" eaLnBrk="1" latinLnBrk="0" hangingPunct="1">
        <a:defRPr sz="2077" kern="1200">
          <a:solidFill>
            <a:schemeClr val="tx1"/>
          </a:solidFill>
          <a:latin typeface="+mn-lt"/>
          <a:ea typeface="+mn-ea"/>
          <a:cs typeface="+mn-cs"/>
        </a:defRPr>
      </a:lvl5pPr>
      <a:lvl6pPr marL="2637587" algn="l" defTabSz="527517" rtl="0" eaLnBrk="1" latinLnBrk="0" hangingPunct="1">
        <a:defRPr sz="2077" kern="1200">
          <a:solidFill>
            <a:schemeClr val="tx1"/>
          </a:solidFill>
          <a:latin typeface="+mn-lt"/>
          <a:ea typeface="+mn-ea"/>
          <a:cs typeface="+mn-cs"/>
        </a:defRPr>
      </a:lvl6pPr>
      <a:lvl7pPr marL="3165104" algn="l" defTabSz="527517" rtl="0" eaLnBrk="1" latinLnBrk="0" hangingPunct="1">
        <a:defRPr sz="2077" kern="1200">
          <a:solidFill>
            <a:schemeClr val="tx1"/>
          </a:solidFill>
          <a:latin typeface="+mn-lt"/>
          <a:ea typeface="+mn-ea"/>
          <a:cs typeface="+mn-cs"/>
        </a:defRPr>
      </a:lvl7pPr>
      <a:lvl8pPr marL="3692622" algn="l" defTabSz="527517" rtl="0" eaLnBrk="1" latinLnBrk="0" hangingPunct="1">
        <a:defRPr sz="2077" kern="1200">
          <a:solidFill>
            <a:schemeClr val="tx1"/>
          </a:solidFill>
          <a:latin typeface="+mn-lt"/>
          <a:ea typeface="+mn-ea"/>
          <a:cs typeface="+mn-cs"/>
        </a:defRPr>
      </a:lvl8pPr>
      <a:lvl9pPr marL="4220139" algn="l" defTabSz="527517" rtl="0" eaLnBrk="1" latinLnBrk="0" hangingPunct="1">
        <a:defRPr sz="207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images.google.com/imgres?imgurl=http://perso.club-internet.fr/rene.balderacchi/illustrations/Pentium%2001.jpg&amp;imgrefurl=http://perso.club-internet.fr/rene.balderacchi/illustrations/illustrations.htm&amp;h=600&amp;w=800&amp;sz=42&amp;tbnid=URrICCprGsAJ:&amp;tbnh=106&amp;tbnw=141&amp;start=1&amp;prev=/images?q=pentium&amp;hl=en&amp;lr=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5" Type="http://schemas.openxmlformats.org/officeDocument/2006/relationships/hyperlink" Target="http://images.google.com/imgres?imgurl=http://www.computersciencelab.com/ComputerHistory/HtmlHelp/Images/IC.jpg&amp;imgrefurl=http://www.computersciencelab.com/ComputerHistory/History.htm&amp;h=800&amp;w=497&amp;sz=78&amp;tbnid=Y8aZdI4fIgoJ:&amp;tbnh=141&amp;tbnw=88&amp;start=14&amp;prev=/images?q=integrated+circuit+size&amp;hl=en&amp;lr=" TargetMode="Externa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pn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notesSlide" Target="../notesSlides/notesSlide2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slideLayout" Target="../slideLayouts/slideLayout13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721306" y="2283425"/>
            <a:ext cx="6749390" cy="1337880"/>
          </a:xfrm>
        </p:spPr>
        <p:txBody>
          <a:bodyPr>
            <a:noAutofit/>
          </a:bodyPr>
          <a:lstStyle/>
          <a:p>
            <a:r>
              <a:rPr lang="en-US" sz="323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Lecture 1. </a:t>
            </a:r>
            <a:br>
              <a:rPr lang="en-US" sz="323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323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Architecture &amp; Design Overview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754900" y="3977845"/>
            <a:ext cx="4682197" cy="543419"/>
          </a:xfrm>
        </p:spPr>
        <p:txBody>
          <a:bodyPr>
            <a:normAutofit/>
          </a:bodyPr>
          <a:lstStyle/>
          <a:p>
            <a:r>
              <a:rPr lang="en-US" sz="239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Haonan Wang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09F43C-CADD-4F87-B267-C70926930DCF}"/>
              </a:ext>
            </a:extLst>
          </p:cNvPr>
          <p:cNvSpPr txBox="1"/>
          <p:nvPr/>
        </p:nvSpPr>
        <p:spPr>
          <a:xfrm>
            <a:off x="826525" y="637428"/>
            <a:ext cx="5654662" cy="944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27517"/>
            <a:r>
              <a:rPr lang="en-US" sz="2769" dirty="0">
                <a:solidFill>
                  <a:srgbClr val="E7AC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CMPE 200 </a:t>
            </a:r>
            <a:br>
              <a:rPr lang="en-US" sz="2769" dirty="0">
                <a:solidFill>
                  <a:srgbClr val="E7AC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769" dirty="0">
                <a:solidFill>
                  <a:srgbClr val="E7AC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Architecture &amp; Design</a:t>
            </a:r>
            <a:endParaRPr lang="en-US" sz="2769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9092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5" descr="Pentium%252001">
            <a:hlinkClick r:id="rId3" invalidUrl="http://images.google.com/imgres?imgurl=http://perso.club-internet.fr/rene.balderacchi/illustrations/Pentium 01.jpg&amp;imgrefurl=http://perso.club-internet.fr/rene.balderacchi/illustrations/illustrations.htm&amp;h=600&amp;w=800&amp;sz=42&amp;tbnid=URrICCprGsAJ:&amp;tbnh=106&amp;tbnw=141&amp;start=1&amp;prev=/images?q=pentium&amp;hl=en&amp;lr=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624538"/>
            <a:ext cx="2133600" cy="160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92" dirty="0"/>
              <a:t>Electronic Components’ Point of view</a:t>
            </a:r>
          </a:p>
        </p:txBody>
      </p:sp>
      <p:pic>
        <p:nvPicPr>
          <p:cNvPr id="32800" name="Picture 4" descr="IC">
            <a:hlinkClick r:id="rId5"/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65" y="4743965"/>
            <a:ext cx="1025769" cy="1643563"/>
          </a:xfrm>
        </p:spPr>
      </p:pic>
      <p:sp>
        <p:nvSpPr>
          <p:cNvPr id="32772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814753" y="1196271"/>
            <a:ext cx="6348039" cy="2971067"/>
          </a:xfrm>
        </p:spPr>
        <p:txBody>
          <a:bodyPr>
            <a:normAutofit fontScale="92500"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Transistors</a:t>
            </a:r>
          </a:p>
          <a:p>
            <a:pPr lvl="1">
              <a:lnSpc>
                <a:spcPct val="110000"/>
              </a:lnSpc>
            </a:pPr>
            <a:r>
              <a:rPr lang="en-US" altLang="en-US" sz="1900" dirty="0">
                <a:latin typeface="Arial" panose="020B0604020202020204" pitchFamily="34" charset="0"/>
                <a:cs typeface="Arial" panose="020B0604020202020204" pitchFamily="34" charset="0"/>
              </a:rPr>
              <a:t>3-terminal device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1900" dirty="0">
                <a:latin typeface="Arial" panose="020B0604020202020204" pitchFamily="34" charset="0"/>
                <a:cs typeface="Arial" panose="020B0604020202020204" pitchFamily="34" charset="0"/>
              </a:rPr>
              <a:t>Gate input:  the control input;  its voltage determines whether current can flow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1900" dirty="0">
                <a:latin typeface="Arial" panose="020B0604020202020204" pitchFamily="34" charset="0"/>
                <a:cs typeface="Arial" panose="020B0604020202020204" pitchFamily="34" charset="0"/>
              </a:rPr>
              <a:t>Source &amp; Drain: terminals that current flows from/to</a:t>
            </a:r>
          </a:p>
          <a:p>
            <a:pPr lvl="1" eaLnBrk="1" hangingPunct="1">
              <a:lnSpc>
                <a:spcPct val="110000"/>
              </a:lnSpc>
            </a:pPr>
            <a:endParaRPr lang="en-US" alt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Many transistors can be fabricated on one piece of silicon</a:t>
            </a: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(i.e. an integrated chip, IC)</a:t>
            </a:r>
          </a:p>
        </p:txBody>
      </p:sp>
      <p:grpSp>
        <p:nvGrpSpPr>
          <p:cNvPr id="32773" name="Group 6"/>
          <p:cNvGrpSpPr>
            <a:grpSpLocks/>
          </p:cNvGrpSpPr>
          <p:nvPr/>
        </p:nvGrpSpPr>
        <p:grpSpPr bwMode="auto">
          <a:xfrm>
            <a:off x="7924800" y="1728938"/>
            <a:ext cx="1066800" cy="457200"/>
            <a:chOff x="3984" y="2928"/>
            <a:chExt cx="672" cy="384"/>
          </a:xfrm>
        </p:grpSpPr>
        <p:sp>
          <p:nvSpPr>
            <p:cNvPr id="32812" name="Line 7"/>
            <p:cNvSpPr>
              <a:spLocks noChangeShapeType="1"/>
            </p:cNvSpPr>
            <p:nvPr/>
          </p:nvSpPr>
          <p:spPr bwMode="auto">
            <a:xfrm>
              <a:off x="3984" y="302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527517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813" name="Line 8"/>
            <p:cNvSpPr>
              <a:spLocks noChangeShapeType="1"/>
            </p:cNvSpPr>
            <p:nvPr/>
          </p:nvSpPr>
          <p:spPr bwMode="auto">
            <a:xfrm>
              <a:off x="4656" y="302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527517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814" name="Line 9"/>
            <p:cNvSpPr>
              <a:spLocks noChangeShapeType="1"/>
            </p:cNvSpPr>
            <p:nvPr/>
          </p:nvSpPr>
          <p:spPr bwMode="auto">
            <a:xfrm>
              <a:off x="4320" y="2928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527517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0487" name="Text Box 10"/>
          <p:cNvSpPr txBox="1">
            <a:spLocks noChangeArrowheads="1"/>
          </p:cNvSpPr>
          <p:nvPr/>
        </p:nvSpPr>
        <p:spPr bwMode="auto">
          <a:xfrm>
            <a:off x="9854313" y="1271738"/>
            <a:ext cx="1066800" cy="523220"/>
          </a:xfrm>
          <a:prstGeom prst="rect">
            <a:avLst/>
          </a:prstGeom>
          <a:gradFill rotWithShape="1">
            <a:gsLst>
              <a:gs pos="0">
                <a:srgbClr val="A4A4A4"/>
              </a:gs>
              <a:gs pos="80000">
                <a:srgbClr val="D6D6D6"/>
              </a:gs>
              <a:gs pos="100000">
                <a:srgbClr val="D7D7D7"/>
              </a:gs>
            </a:gsLst>
            <a:lin ang="16200000"/>
          </a:gradFill>
          <a:ln w="9525">
            <a:solidFill>
              <a:srgbClr val="D8D8D8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527517">
              <a:spcBef>
                <a:spcPct val="50000"/>
              </a:spcBef>
            </a:pPr>
            <a:r>
              <a:rPr lang="en-US" altLang="en-US" sz="1400" b="1" dirty="0">
                <a:solidFill>
                  <a:srgbClr val="FFFFFF"/>
                </a:solidFill>
              </a:rPr>
              <a:t>Transistor is ‘on’</a:t>
            </a:r>
          </a:p>
        </p:txBody>
      </p:sp>
      <p:sp>
        <p:nvSpPr>
          <p:cNvPr id="32775" name="Rectangle 11"/>
          <p:cNvSpPr>
            <a:spLocks noChangeArrowheads="1"/>
          </p:cNvSpPr>
          <p:nvPr/>
        </p:nvSpPr>
        <p:spPr bwMode="auto">
          <a:xfrm>
            <a:off x="7696200" y="2186138"/>
            <a:ext cx="15240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527517" eaLnBrk="1" hangingPunct="1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0489" name="Text Box 12"/>
          <p:cNvSpPr txBox="1">
            <a:spLocks noChangeArrowheads="1"/>
          </p:cNvSpPr>
          <p:nvPr/>
        </p:nvSpPr>
        <p:spPr bwMode="auto">
          <a:xfrm>
            <a:off x="9854313" y="3044976"/>
            <a:ext cx="1066800" cy="523220"/>
          </a:xfrm>
          <a:prstGeom prst="rect">
            <a:avLst/>
          </a:prstGeom>
          <a:gradFill rotWithShape="1">
            <a:gsLst>
              <a:gs pos="0">
                <a:srgbClr val="A4A4A4"/>
              </a:gs>
              <a:gs pos="80000">
                <a:srgbClr val="D6D6D6"/>
              </a:gs>
              <a:gs pos="100000">
                <a:srgbClr val="D7D7D7"/>
              </a:gs>
            </a:gsLst>
            <a:lin ang="16200000"/>
          </a:gradFill>
          <a:ln w="9525">
            <a:solidFill>
              <a:srgbClr val="D8D8D8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527517">
              <a:spcBef>
                <a:spcPct val="50000"/>
              </a:spcBef>
            </a:pPr>
            <a:r>
              <a:rPr lang="en-US" altLang="en-US" sz="1400" b="1">
                <a:solidFill>
                  <a:srgbClr val="FFFFFF"/>
                </a:solidFill>
              </a:rPr>
              <a:t>Transistor is ‘off’</a:t>
            </a:r>
          </a:p>
        </p:txBody>
      </p:sp>
      <p:sp>
        <p:nvSpPr>
          <p:cNvPr id="32777" name="Text Box 13"/>
          <p:cNvSpPr txBox="1">
            <a:spLocks noChangeArrowheads="1"/>
          </p:cNvSpPr>
          <p:nvPr/>
        </p:nvSpPr>
        <p:spPr bwMode="auto">
          <a:xfrm>
            <a:off x="7924800" y="1119339"/>
            <a:ext cx="1066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527517">
              <a:spcBef>
                <a:spcPct val="50000"/>
              </a:spcBef>
            </a:pPr>
            <a:r>
              <a:rPr lang="en-US" altLang="en-US" sz="1200" b="1">
                <a:solidFill>
                  <a:prstClr val="black"/>
                </a:solidFill>
              </a:rPr>
              <a:t>Gate</a:t>
            </a:r>
            <a:br>
              <a:rPr lang="en-US" altLang="en-US" sz="1200" b="1">
                <a:solidFill>
                  <a:prstClr val="black"/>
                </a:solidFill>
              </a:rPr>
            </a:br>
            <a:r>
              <a:rPr lang="en-US" altLang="en-US" sz="1200" b="1">
                <a:solidFill>
                  <a:srgbClr val="1F497D"/>
                </a:solidFill>
              </a:rPr>
              <a:t>+5V</a:t>
            </a:r>
          </a:p>
        </p:txBody>
      </p:sp>
      <p:sp>
        <p:nvSpPr>
          <p:cNvPr id="32778" name="Text Box 14"/>
          <p:cNvSpPr txBox="1">
            <a:spLocks noChangeArrowheads="1"/>
          </p:cNvSpPr>
          <p:nvPr/>
        </p:nvSpPr>
        <p:spPr bwMode="auto">
          <a:xfrm>
            <a:off x="7391400" y="1500339"/>
            <a:ext cx="990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527517">
              <a:spcBef>
                <a:spcPct val="50000"/>
              </a:spcBef>
            </a:pPr>
            <a:r>
              <a:rPr lang="en-US" altLang="en-US" sz="1200" b="1">
                <a:solidFill>
                  <a:prstClr val="black"/>
                </a:solidFill>
              </a:rPr>
              <a:t>Source</a:t>
            </a:r>
            <a:br>
              <a:rPr lang="en-US" altLang="en-US" sz="1200" b="1">
                <a:solidFill>
                  <a:prstClr val="black"/>
                </a:solidFill>
              </a:rPr>
            </a:br>
            <a:endParaRPr lang="en-US" altLang="en-US" sz="1200" b="1">
              <a:solidFill>
                <a:prstClr val="black"/>
              </a:solidFill>
            </a:endParaRPr>
          </a:p>
        </p:txBody>
      </p:sp>
      <p:sp>
        <p:nvSpPr>
          <p:cNvPr id="32779" name="Text Box 15"/>
          <p:cNvSpPr txBox="1">
            <a:spLocks noChangeArrowheads="1"/>
          </p:cNvSpPr>
          <p:nvPr/>
        </p:nvSpPr>
        <p:spPr bwMode="auto">
          <a:xfrm>
            <a:off x="8534400" y="1500339"/>
            <a:ext cx="990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527517">
              <a:spcBef>
                <a:spcPct val="50000"/>
              </a:spcBef>
            </a:pPr>
            <a:r>
              <a:rPr lang="en-US" altLang="en-US" sz="1200" b="1" dirty="0">
                <a:solidFill>
                  <a:prstClr val="black"/>
                </a:solidFill>
              </a:rPr>
              <a:t>Drain</a:t>
            </a:r>
            <a:br>
              <a:rPr lang="en-US" altLang="en-US" sz="1200" b="1" dirty="0">
                <a:solidFill>
                  <a:prstClr val="black"/>
                </a:solidFill>
              </a:rPr>
            </a:br>
            <a:endParaRPr lang="en-US" altLang="en-US" sz="1200" b="1" dirty="0">
              <a:solidFill>
                <a:prstClr val="black"/>
              </a:solidFill>
            </a:endParaRPr>
          </a:p>
        </p:txBody>
      </p:sp>
      <p:sp>
        <p:nvSpPr>
          <p:cNvPr id="32780" name="Oval 16"/>
          <p:cNvSpPr>
            <a:spLocks noChangeArrowheads="1"/>
          </p:cNvSpPr>
          <p:nvPr/>
        </p:nvSpPr>
        <p:spPr bwMode="auto">
          <a:xfrm>
            <a:off x="7924800" y="2262338"/>
            <a:ext cx="152400" cy="15240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527517"/>
            <a:r>
              <a:rPr lang="en-US" altLang="en-US" sz="2400">
                <a:solidFill>
                  <a:prstClr val="black"/>
                </a:solidFill>
                <a:latin typeface="Times" charset="0"/>
              </a:rPr>
              <a:t>-</a:t>
            </a:r>
          </a:p>
        </p:txBody>
      </p:sp>
      <p:sp>
        <p:nvSpPr>
          <p:cNvPr id="32781" name="Oval 17"/>
          <p:cNvSpPr>
            <a:spLocks noChangeArrowheads="1"/>
          </p:cNvSpPr>
          <p:nvPr/>
        </p:nvSpPr>
        <p:spPr bwMode="auto">
          <a:xfrm>
            <a:off x="8229600" y="2262338"/>
            <a:ext cx="152400" cy="15240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527517"/>
            <a:r>
              <a:rPr lang="en-US" altLang="en-US" sz="2400">
                <a:solidFill>
                  <a:prstClr val="black"/>
                </a:solidFill>
                <a:latin typeface="Times" charset="0"/>
              </a:rPr>
              <a:t>-</a:t>
            </a:r>
          </a:p>
        </p:txBody>
      </p:sp>
      <p:sp>
        <p:nvSpPr>
          <p:cNvPr id="32782" name="Oval 18"/>
          <p:cNvSpPr>
            <a:spLocks noChangeArrowheads="1"/>
          </p:cNvSpPr>
          <p:nvPr/>
        </p:nvSpPr>
        <p:spPr bwMode="auto">
          <a:xfrm>
            <a:off x="8534400" y="2262338"/>
            <a:ext cx="152400" cy="15240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527517"/>
            <a:r>
              <a:rPr lang="en-US" altLang="en-US" sz="2400">
                <a:solidFill>
                  <a:prstClr val="black"/>
                </a:solidFill>
                <a:latin typeface="Times" charset="0"/>
              </a:rPr>
              <a:t>-</a:t>
            </a:r>
          </a:p>
        </p:txBody>
      </p:sp>
      <p:sp>
        <p:nvSpPr>
          <p:cNvPr id="32783" name="Oval 19"/>
          <p:cNvSpPr>
            <a:spLocks noChangeArrowheads="1"/>
          </p:cNvSpPr>
          <p:nvPr/>
        </p:nvSpPr>
        <p:spPr bwMode="auto">
          <a:xfrm>
            <a:off x="8915400" y="2262338"/>
            <a:ext cx="152400" cy="15240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527517"/>
            <a:r>
              <a:rPr lang="en-US" altLang="en-US" sz="2400">
                <a:solidFill>
                  <a:prstClr val="black"/>
                </a:solidFill>
                <a:latin typeface="Times" charset="0"/>
              </a:rPr>
              <a:t>-</a:t>
            </a:r>
          </a:p>
        </p:txBody>
      </p:sp>
      <p:sp>
        <p:nvSpPr>
          <p:cNvPr id="32784" name="Oval 20"/>
          <p:cNvSpPr>
            <a:spLocks noChangeArrowheads="1"/>
          </p:cNvSpPr>
          <p:nvPr/>
        </p:nvSpPr>
        <p:spPr bwMode="auto">
          <a:xfrm>
            <a:off x="9067800" y="1881338"/>
            <a:ext cx="152400" cy="15240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527517"/>
            <a:r>
              <a:rPr lang="en-US" altLang="en-US" sz="2400">
                <a:solidFill>
                  <a:prstClr val="black"/>
                </a:solidFill>
                <a:latin typeface="Times" charset="0"/>
              </a:rPr>
              <a:t>-</a:t>
            </a:r>
          </a:p>
        </p:txBody>
      </p:sp>
      <p:sp>
        <p:nvSpPr>
          <p:cNvPr id="32785" name="Oval 21"/>
          <p:cNvSpPr>
            <a:spLocks noChangeArrowheads="1"/>
          </p:cNvSpPr>
          <p:nvPr/>
        </p:nvSpPr>
        <p:spPr bwMode="auto">
          <a:xfrm>
            <a:off x="7696200" y="1881338"/>
            <a:ext cx="152400" cy="15240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527517"/>
            <a:r>
              <a:rPr lang="en-US" altLang="en-US" sz="2400">
                <a:solidFill>
                  <a:prstClr val="black"/>
                </a:solidFill>
                <a:latin typeface="Times" charset="0"/>
              </a:rPr>
              <a:t>-</a:t>
            </a:r>
          </a:p>
        </p:txBody>
      </p:sp>
      <p:sp>
        <p:nvSpPr>
          <p:cNvPr id="32786" name="Text Box 22"/>
          <p:cNvSpPr txBox="1">
            <a:spLocks noChangeArrowheads="1"/>
          </p:cNvSpPr>
          <p:nvPr/>
        </p:nvSpPr>
        <p:spPr bwMode="auto">
          <a:xfrm>
            <a:off x="9625713" y="1855939"/>
            <a:ext cx="14478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527517">
              <a:spcBef>
                <a:spcPct val="50000"/>
              </a:spcBef>
            </a:pPr>
            <a:r>
              <a:rPr lang="en-US" altLang="en-US" sz="1200" b="1" dirty="0">
                <a:solidFill>
                  <a:srgbClr val="1F497D"/>
                </a:solidFill>
              </a:rPr>
              <a:t>High voltage at gate allows current to flow between source and drain</a:t>
            </a:r>
          </a:p>
        </p:txBody>
      </p:sp>
      <p:grpSp>
        <p:nvGrpSpPr>
          <p:cNvPr id="32787" name="Group 23"/>
          <p:cNvGrpSpPr>
            <a:grpSpLocks/>
          </p:cNvGrpSpPr>
          <p:nvPr/>
        </p:nvGrpSpPr>
        <p:grpSpPr bwMode="auto">
          <a:xfrm>
            <a:off x="7924800" y="3557738"/>
            <a:ext cx="1066800" cy="457200"/>
            <a:chOff x="3984" y="2928"/>
            <a:chExt cx="672" cy="384"/>
          </a:xfrm>
        </p:grpSpPr>
        <p:sp>
          <p:nvSpPr>
            <p:cNvPr id="32809" name="Line 24"/>
            <p:cNvSpPr>
              <a:spLocks noChangeShapeType="1"/>
            </p:cNvSpPr>
            <p:nvPr/>
          </p:nvSpPr>
          <p:spPr bwMode="auto">
            <a:xfrm>
              <a:off x="3984" y="302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527517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810" name="Line 25"/>
            <p:cNvSpPr>
              <a:spLocks noChangeShapeType="1"/>
            </p:cNvSpPr>
            <p:nvPr/>
          </p:nvSpPr>
          <p:spPr bwMode="auto">
            <a:xfrm>
              <a:off x="4656" y="302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527517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811" name="Line 26"/>
            <p:cNvSpPr>
              <a:spLocks noChangeShapeType="1"/>
            </p:cNvSpPr>
            <p:nvPr/>
          </p:nvSpPr>
          <p:spPr bwMode="auto">
            <a:xfrm>
              <a:off x="4320" y="2928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527517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2788" name="Rectangle 27"/>
          <p:cNvSpPr>
            <a:spLocks noChangeArrowheads="1"/>
          </p:cNvSpPr>
          <p:nvPr/>
        </p:nvSpPr>
        <p:spPr bwMode="auto">
          <a:xfrm>
            <a:off x="7696200" y="4014938"/>
            <a:ext cx="15240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527517" eaLnBrk="1" hangingPunct="1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2789" name="Text Box 28"/>
          <p:cNvSpPr txBox="1">
            <a:spLocks noChangeArrowheads="1"/>
          </p:cNvSpPr>
          <p:nvPr/>
        </p:nvSpPr>
        <p:spPr bwMode="auto">
          <a:xfrm>
            <a:off x="7924800" y="2948139"/>
            <a:ext cx="1066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527517">
              <a:spcBef>
                <a:spcPct val="50000"/>
              </a:spcBef>
            </a:pPr>
            <a:r>
              <a:rPr lang="en-US" altLang="en-US" sz="1200" b="1">
                <a:solidFill>
                  <a:prstClr val="black"/>
                </a:solidFill>
              </a:rPr>
              <a:t>Gate</a:t>
            </a:r>
            <a:br>
              <a:rPr lang="en-US" altLang="en-US" sz="1200" b="1">
                <a:solidFill>
                  <a:prstClr val="black"/>
                </a:solidFill>
              </a:rPr>
            </a:br>
            <a:r>
              <a:rPr lang="en-US" altLang="en-US" sz="1200" b="1">
                <a:solidFill>
                  <a:srgbClr val="1F497D"/>
                </a:solidFill>
              </a:rPr>
              <a:t>0V</a:t>
            </a:r>
          </a:p>
        </p:txBody>
      </p:sp>
      <p:sp>
        <p:nvSpPr>
          <p:cNvPr id="32790" name="Text Box 29"/>
          <p:cNvSpPr txBox="1">
            <a:spLocks noChangeArrowheads="1"/>
          </p:cNvSpPr>
          <p:nvPr/>
        </p:nvSpPr>
        <p:spPr bwMode="auto">
          <a:xfrm>
            <a:off x="8458200" y="3329139"/>
            <a:ext cx="1066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527517">
              <a:spcBef>
                <a:spcPct val="50000"/>
              </a:spcBef>
            </a:pPr>
            <a:r>
              <a:rPr lang="en-US" altLang="en-US" sz="1200" b="1">
                <a:solidFill>
                  <a:prstClr val="black"/>
                </a:solidFill>
              </a:rPr>
              <a:t>Drain</a:t>
            </a:r>
            <a:br>
              <a:rPr lang="en-US" altLang="en-US" sz="1200" b="1">
                <a:solidFill>
                  <a:prstClr val="black"/>
                </a:solidFill>
              </a:rPr>
            </a:br>
            <a:endParaRPr lang="en-US" altLang="en-US" sz="1200" b="1">
              <a:solidFill>
                <a:prstClr val="black"/>
              </a:solidFill>
            </a:endParaRPr>
          </a:p>
        </p:txBody>
      </p:sp>
      <p:sp>
        <p:nvSpPr>
          <p:cNvPr id="32791" name="Oval 30"/>
          <p:cNvSpPr>
            <a:spLocks noChangeArrowheads="1"/>
          </p:cNvSpPr>
          <p:nvPr/>
        </p:nvSpPr>
        <p:spPr bwMode="auto">
          <a:xfrm>
            <a:off x="7696200" y="3710138"/>
            <a:ext cx="152400" cy="15240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527517"/>
            <a:r>
              <a:rPr lang="en-US" altLang="en-US" sz="2400">
                <a:solidFill>
                  <a:prstClr val="black"/>
                </a:solidFill>
                <a:latin typeface="Times" charset="0"/>
              </a:rPr>
              <a:t>-</a:t>
            </a:r>
          </a:p>
        </p:txBody>
      </p:sp>
      <p:sp>
        <p:nvSpPr>
          <p:cNvPr id="32792" name="Text Box 31"/>
          <p:cNvSpPr txBox="1">
            <a:spLocks noChangeArrowheads="1"/>
          </p:cNvSpPr>
          <p:nvPr/>
        </p:nvSpPr>
        <p:spPr bwMode="auto">
          <a:xfrm>
            <a:off x="9625713" y="3689502"/>
            <a:ext cx="14478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527517">
              <a:spcBef>
                <a:spcPct val="50000"/>
              </a:spcBef>
            </a:pPr>
            <a:r>
              <a:rPr lang="en-US" altLang="en-US" sz="1200" b="1" dirty="0">
                <a:solidFill>
                  <a:srgbClr val="1F497D"/>
                </a:solidFill>
              </a:rPr>
              <a:t>Low voltage at gate prevents current from flowing between drain and source</a:t>
            </a:r>
          </a:p>
        </p:txBody>
      </p:sp>
      <p:sp>
        <p:nvSpPr>
          <p:cNvPr id="32793" name="Oval 32"/>
          <p:cNvSpPr>
            <a:spLocks noChangeArrowheads="1"/>
          </p:cNvSpPr>
          <p:nvPr/>
        </p:nvSpPr>
        <p:spPr bwMode="auto">
          <a:xfrm>
            <a:off x="7772400" y="3786338"/>
            <a:ext cx="152400" cy="15240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527517"/>
            <a:r>
              <a:rPr lang="en-US" altLang="en-US" sz="2400">
                <a:solidFill>
                  <a:prstClr val="black"/>
                </a:solidFill>
                <a:latin typeface="Times" charset="0"/>
              </a:rPr>
              <a:t>-</a:t>
            </a:r>
          </a:p>
        </p:txBody>
      </p:sp>
      <p:sp>
        <p:nvSpPr>
          <p:cNvPr id="32794" name="Line 33"/>
          <p:cNvSpPr>
            <a:spLocks noChangeShapeType="1"/>
          </p:cNvSpPr>
          <p:nvPr/>
        </p:nvSpPr>
        <p:spPr bwMode="auto">
          <a:xfrm>
            <a:off x="7924800" y="2262338"/>
            <a:ext cx="1066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795" name="Line 34"/>
          <p:cNvSpPr>
            <a:spLocks noChangeShapeType="1"/>
          </p:cNvSpPr>
          <p:nvPr/>
        </p:nvSpPr>
        <p:spPr bwMode="auto">
          <a:xfrm>
            <a:off x="8153400" y="4091138"/>
            <a:ext cx="533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796" name="Line 35"/>
          <p:cNvSpPr>
            <a:spLocks noChangeShapeType="1"/>
          </p:cNvSpPr>
          <p:nvPr/>
        </p:nvSpPr>
        <p:spPr bwMode="auto">
          <a:xfrm flipV="1">
            <a:off x="8153400" y="4091138"/>
            <a:ext cx="533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797" name="Text Box 36"/>
          <p:cNvSpPr txBox="1">
            <a:spLocks noChangeArrowheads="1"/>
          </p:cNvSpPr>
          <p:nvPr/>
        </p:nvSpPr>
        <p:spPr bwMode="auto">
          <a:xfrm>
            <a:off x="8382000" y="2368703"/>
            <a:ext cx="10668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527517">
              <a:spcBef>
                <a:spcPct val="50000"/>
              </a:spcBef>
            </a:pPr>
            <a:r>
              <a:rPr lang="en-US" altLang="en-US" sz="1200" b="1" dirty="0">
                <a:solidFill>
                  <a:prstClr val="black"/>
                </a:solidFill>
              </a:rPr>
              <a:t>Silicon</a:t>
            </a:r>
          </a:p>
        </p:txBody>
      </p:sp>
      <p:sp>
        <p:nvSpPr>
          <p:cNvPr id="32798" name="Text Box 37"/>
          <p:cNvSpPr txBox="1">
            <a:spLocks noChangeArrowheads="1"/>
          </p:cNvSpPr>
          <p:nvPr/>
        </p:nvSpPr>
        <p:spPr bwMode="auto">
          <a:xfrm>
            <a:off x="8382000" y="4091139"/>
            <a:ext cx="10668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527517">
              <a:spcBef>
                <a:spcPct val="50000"/>
              </a:spcBef>
            </a:pPr>
            <a:r>
              <a:rPr lang="en-US" altLang="en-US" sz="1200" b="1">
                <a:solidFill>
                  <a:prstClr val="black"/>
                </a:solidFill>
              </a:rPr>
              <a:t>Silicon</a:t>
            </a:r>
          </a:p>
        </p:txBody>
      </p:sp>
      <p:sp>
        <p:nvSpPr>
          <p:cNvPr id="32799" name="Text Box 38"/>
          <p:cNvSpPr txBox="1">
            <a:spLocks noChangeArrowheads="1"/>
          </p:cNvSpPr>
          <p:nvPr/>
        </p:nvSpPr>
        <p:spPr bwMode="auto">
          <a:xfrm>
            <a:off x="7391400" y="3329139"/>
            <a:ext cx="1066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527517">
              <a:spcBef>
                <a:spcPct val="50000"/>
              </a:spcBef>
            </a:pPr>
            <a:r>
              <a:rPr lang="en-US" altLang="en-US" sz="1200" b="1">
                <a:solidFill>
                  <a:prstClr val="black"/>
                </a:solidFill>
              </a:rPr>
              <a:t>Source</a:t>
            </a:r>
            <a:br>
              <a:rPr lang="en-US" altLang="en-US" sz="1200" b="1">
                <a:solidFill>
                  <a:prstClr val="black"/>
                </a:solidFill>
              </a:rPr>
            </a:br>
            <a:endParaRPr lang="en-US" altLang="en-US" sz="1200" b="1">
              <a:solidFill>
                <a:prstClr val="black"/>
              </a:solidFill>
            </a:endParaRPr>
          </a:p>
        </p:txBody>
      </p:sp>
      <p:sp>
        <p:nvSpPr>
          <p:cNvPr id="32801" name="Text Box 6"/>
          <p:cNvSpPr txBox="1">
            <a:spLocks noChangeArrowheads="1"/>
          </p:cNvSpPr>
          <p:nvPr/>
        </p:nvSpPr>
        <p:spPr bwMode="auto">
          <a:xfrm>
            <a:off x="3962400" y="5054381"/>
            <a:ext cx="1905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527517">
              <a:spcBef>
                <a:spcPct val="50000"/>
              </a:spcBef>
            </a:pPr>
            <a:r>
              <a:rPr lang="en-US" altLang="en-US" sz="1400" b="1" dirty="0">
                <a:solidFill>
                  <a:prstClr val="black"/>
                </a:solidFill>
              </a:rPr>
              <a:t>Actual silicon wafer is quite small but can contain several billion transistors</a:t>
            </a:r>
          </a:p>
        </p:txBody>
      </p:sp>
      <p:sp>
        <p:nvSpPr>
          <p:cNvPr id="32802" name="Text Box 7"/>
          <p:cNvSpPr txBox="1">
            <a:spLocks noChangeArrowheads="1"/>
          </p:cNvSpPr>
          <p:nvPr/>
        </p:nvSpPr>
        <p:spPr bwMode="auto">
          <a:xfrm>
            <a:off x="8610600" y="5005539"/>
            <a:ext cx="1905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527517">
              <a:spcBef>
                <a:spcPct val="50000"/>
              </a:spcBef>
            </a:pPr>
            <a:r>
              <a:rPr lang="en-US" altLang="en-US" sz="1400" b="1">
                <a:solidFill>
                  <a:prstClr val="black"/>
                </a:solidFill>
              </a:rPr>
              <a:t>Silicon wafer is then packaged to form the chips we are familiar with</a:t>
            </a:r>
          </a:p>
        </p:txBody>
      </p:sp>
      <p:sp>
        <p:nvSpPr>
          <p:cNvPr id="32803" name="Line 8"/>
          <p:cNvSpPr>
            <a:spLocks noChangeShapeType="1"/>
          </p:cNvSpPr>
          <p:nvPr/>
        </p:nvSpPr>
        <p:spPr bwMode="auto">
          <a:xfrm>
            <a:off x="2743200" y="4853139"/>
            <a:ext cx="533400" cy="1809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804" name="Text Box 9"/>
          <p:cNvSpPr txBox="1">
            <a:spLocks noChangeArrowheads="1"/>
          </p:cNvSpPr>
          <p:nvPr/>
        </p:nvSpPr>
        <p:spPr bwMode="auto">
          <a:xfrm>
            <a:off x="1600200" y="4624538"/>
            <a:ext cx="1143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527517">
              <a:spcBef>
                <a:spcPct val="50000"/>
              </a:spcBef>
            </a:pPr>
            <a:r>
              <a:rPr lang="en-US" altLang="en-US" sz="1400" b="1" dirty="0">
                <a:solidFill>
                  <a:srgbClr val="FF0000"/>
                </a:solidFill>
              </a:rPr>
              <a:t>Integrated Circuit</a:t>
            </a:r>
          </a:p>
        </p:txBody>
      </p:sp>
      <p:sp>
        <p:nvSpPr>
          <p:cNvPr id="32805" name="Rectangle 42"/>
          <p:cNvSpPr>
            <a:spLocks noChangeArrowheads="1"/>
          </p:cNvSpPr>
          <p:nvPr/>
        </p:nvSpPr>
        <p:spPr bwMode="auto">
          <a:xfrm>
            <a:off x="8153400" y="2109938"/>
            <a:ext cx="609600" cy="76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527517" eaLnBrk="1" hangingPunct="1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2806" name="Rectangle 43"/>
          <p:cNvSpPr>
            <a:spLocks noChangeArrowheads="1"/>
          </p:cNvSpPr>
          <p:nvPr/>
        </p:nvSpPr>
        <p:spPr bwMode="auto">
          <a:xfrm>
            <a:off x="8153400" y="2033738"/>
            <a:ext cx="609600" cy="762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527517" eaLnBrk="1" hangingPunct="1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2807" name="Rectangle 44"/>
          <p:cNvSpPr>
            <a:spLocks noChangeArrowheads="1"/>
          </p:cNvSpPr>
          <p:nvPr/>
        </p:nvSpPr>
        <p:spPr bwMode="auto">
          <a:xfrm>
            <a:off x="8153400" y="3938738"/>
            <a:ext cx="609600" cy="76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527517" eaLnBrk="1" hangingPunct="1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2808" name="Rectangle 45"/>
          <p:cNvSpPr>
            <a:spLocks noChangeArrowheads="1"/>
          </p:cNvSpPr>
          <p:nvPr/>
        </p:nvSpPr>
        <p:spPr bwMode="auto">
          <a:xfrm>
            <a:off x="8153400" y="3862538"/>
            <a:ext cx="609600" cy="762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527517" eaLnBrk="1" hangingPunct="1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162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7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2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2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2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2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2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0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2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2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2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2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2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2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2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2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2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27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2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2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2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2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2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7" grpId="0" animBg="1"/>
      <p:bldP spid="32775" grpId="0" animBg="1"/>
      <p:bldP spid="20489" grpId="0" animBg="1"/>
      <p:bldP spid="32777" grpId="0"/>
      <p:bldP spid="32778" grpId="0"/>
      <p:bldP spid="32779" grpId="0"/>
      <p:bldP spid="32780" grpId="0" animBg="1"/>
      <p:bldP spid="32781" grpId="0" animBg="1"/>
      <p:bldP spid="32782" grpId="0" animBg="1"/>
      <p:bldP spid="32783" grpId="0" animBg="1"/>
      <p:bldP spid="32784" grpId="0" animBg="1"/>
      <p:bldP spid="32785" grpId="0" animBg="1"/>
      <p:bldP spid="32786" grpId="0"/>
      <p:bldP spid="32788" grpId="0" animBg="1"/>
      <p:bldP spid="32789" grpId="0"/>
      <p:bldP spid="32790" grpId="0"/>
      <p:bldP spid="32791" grpId="0" animBg="1"/>
      <p:bldP spid="32792" grpId="0"/>
      <p:bldP spid="32793" grpId="0" animBg="1"/>
      <p:bldP spid="32794" grpId="0" animBg="1"/>
      <p:bldP spid="32795" grpId="0" animBg="1"/>
      <p:bldP spid="32796" grpId="0" animBg="1"/>
      <p:bldP spid="32797" grpId="0"/>
      <p:bldP spid="32798" grpId="0"/>
      <p:bldP spid="32799" grpId="0"/>
      <p:bldP spid="32801" grpId="0"/>
      <p:bldP spid="32802" grpId="0"/>
      <p:bldP spid="32803" grpId="0" animBg="1"/>
      <p:bldP spid="32804" grpId="0"/>
      <p:bldP spid="32805" grpId="0" animBg="1"/>
      <p:bldP spid="32806" grpId="0" animBg="1"/>
      <p:bldP spid="32807" grpId="0" animBg="1"/>
      <p:bldP spid="3280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348154" y="4242133"/>
            <a:ext cx="9098409" cy="224889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308" b="1" dirty="0">
                <a:latin typeface="arial" panose="020B0604020202020204" pitchFamily="34" charset="0"/>
              </a:rPr>
              <a:t>“</a:t>
            </a:r>
            <a:r>
              <a:rPr lang="en-US" sz="2308" dirty="0">
                <a:latin typeface="arial" panose="020B0604020202020204" pitchFamily="34" charset="0"/>
              </a:rPr>
              <a:t>The number of transistors per square inch on integrated circuits had doubled every year since the integrated circuit was invented and this trend would continue for the foreseeable future.</a:t>
            </a:r>
            <a:r>
              <a:rPr lang="en-US" sz="2308" b="1" dirty="0">
                <a:latin typeface="arial" panose="020B0604020202020204" pitchFamily="34" charset="0"/>
              </a:rPr>
              <a:t>”</a:t>
            </a:r>
          </a:p>
          <a:p>
            <a:pPr marL="0" indent="0">
              <a:buNone/>
            </a:pPr>
            <a:r>
              <a:rPr lang="en-US" sz="1846" i="1" dirty="0">
                <a:latin typeface="arial" panose="020B0604020202020204" pitchFamily="34" charset="0"/>
              </a:rPr>
              <a:t>	-- Gordon E. Moore, “Cramming More Components onto Integrated Circuits,” 	Electronics, pp. 114–117, April 19, 1965.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Moore’s Law (1965)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154" y="1393386"/>
            <a:ext cx="3989213" cy="2241558"/>
          </a:xfrm>
          <a:prstGeom prst="rect">
            <a:avLst/>
          </a:prstGeom>
        </p:spPr>
      </p:pic>
      <p:sp>
        <p:nvSpPr>
          <p:cNvPr id="9" name="Oval Callout 8"/>
          <p:cNvSpPr/>
          <p:nvPr/>
        </p:nvSpPr>
        <p:spPr>
          <a:xfrm>
            <a:off x="6082975" y="1371878"/>
            <a:ext cx="3972820" cy="2587918"/>
          </a:xfrm>
          <a:prstGeom prst="wedgeEllipseCallou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In 1975, he recalibrated it to every two years.</a:t>
            </a:r>
          </a:p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Later, it is recalibrated again to 18 months</a:t>
            </a:r>
            <a:r>
              <a:rPr lang="en-US" sz="2077" b="1" dirty="0">
                <a:solidFill>
                  <a:prstClr val="white"/>
                </a:solidFill>
                <a:latin typeface="Calibri"/>
              </a:rPr>
              <a:t>, </a:t>
            </a:r>
            <a:r>
              <a:rPr lang="en-US" sz="2077" dirty="0">
                <a:solidFill>
                  <a:prstClr val="white"/>
                </a:solidFill>
                <a:latin typeface="Calibri"/>
              </a:rPr>
              <a:t>as is widely known as Moore’s Law.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0956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Moore’s Law (1965)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716" y="1451936"/>
            <a:ext cx="6532207" cy="5166352"/>
          </a:xfrm>
        </p:spPr>
      </p:pic>
      <p:sp>
        <p:nvSpPr>
          <p:cNvPr id="6" name="Content Placeholder 7"/>
          <p:cNvSpPr txBox="1">
            <a:spLocks/>
          </p:cNvSpPr>
          <p:nvPr/>
        </p:nvSpPr>
        <p:spPr>
          <a:xfrm>
            <a:off x="1451651" y="1062929"/>
            <a:ext cx="9098409" cy="603406"/>
          </a:xfrm>
          <a:prstGeom prst="rect">
            <a:avLst/>
          </a:prstGeom>
        </p:spPr>
        <p:txBody>
          <a:bodyPr vert="horz" lIns="105508" tIns="52754" rIns="105508" bIns="52754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527517">
              <a:buNone/>
            </a:pPr>
            <a:r>
              <a:rPr lang="en-US" sz="2308" b="1" dirty="0">
                <a:solidFill>
                  <a:prstClr val="black"/>
                </a:solidFill>
                <a:latin typeface="arial" panose="020B0604020202020204" pitchFamily="34" charset="0"/>
              </a:rPr>
              <a:t>The law has been preserved over four decades..</a:t>
            </a:r>
            <a:endParaRPr lang="en-US" sz="2308" i="1" dirty="0">
              <a:solidFill>
                <a:prstClr val="black"/>
              </a:solidFill>
              <a:latin typeface="arial" panose="020B0604020202020204" pitchFamily="34" charset="0"/>
            </a:endParaRPr>
          </a:p>
          <a:p>
            <a:pPr marL="395638" indent="-395638" defTabSz="527517"/>
            <a:endParaRPr lang="en-US" sz="2308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924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Image result for super mario 8 bit">
            <a:extLst>
              <a:ext uri="{FF2B5EF4-FFF2-40B4-BE49-F238E27FC236}">
                <a16:creationId xmlns:a16="http://schemas.microsoft.com/office/drawing/2014/main" id="{BB7BC50C-6B37-49CC-9D70-FEB9061CB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010" y="2672254"/>
            <a:ext cx="2935152" cy="220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2371BE44-A53C-4B3E-BBDF-C6EB14695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5554" y="4610286"/>
            <a:ext cx="2260147" cy="1483995"/>
          </a:xfrm>
          <a:prstGeom prst="rect">
            <a:avLst/>
          </a:prstGeom>
        </p:spPr>
      </p:pic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92" dirty="0"/>
              <a:t>What Does It Enable?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40B59C-29A7-4D11-A181-E052F4D38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8154" y="1161553"/>
            <a:ext cx="9495692" cy="49646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308" b="1" dirty="0"/>
              <a:t>Applications that were impossible to run on the computers before</a:t>
            </a:r>
          </a:p>
          <a:p>
            <a:pPr lvl="1"/>
            <a:r>
              <a:rPr lang="en-US" sz="2308" dirty="0"/>
              <a:t>3D games, Augmented reality, Virtual reality, Deep learning…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9222" name="Picture 6" descr="Image result for super mario odyssey">
            <a:extLst>
              <a:ext uri="{FF2B5EF4-FFF2-40B4-BE49-F238E27FC236}">
                <a16:creationId xmlns:a16="http://schemas.microsoft.com/office/drawing/2014/main" id="{7D217DF2-9506-4FF4-8E5C-0AFD076FF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351" y="2902631"/>
            <a:ext cx="3503978" cy="197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lose up of a cake&#10;&#10;Description automatically generated">
            <a:extLst>
              <a:ext uri="{FF2B5EF4-FFF2-40B4-BE49-F238E27FC236}">
                <a16:creationId xmlns:a16="http://schemas.microsoft.com/office/drawing/2014/main" id="{770AE9B7-66F2-4E51-A340-A4DAE595DE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093" y="2099587"/>
            <a:ext cx="2281937" cy="1218923"/>
          </a:xfrm>
          <a:prstGeom prst="rect">
            <a:avLst/>
          </a:prstGeom>
        </p:spPr>
      </p:pic>
      <p:pic>
        <p:nvPicPr>
          <p:cNvPr id="11" name="Picture 10" descr="A view of a large mountain in the background&#10;&#10;Description automatically generated">
            <a:extLst>
              <a:ext uri="{FF2B5EF4-FFF2-40B4-BE49-F238E27FC236}">
                <a16:creationId xmlns:a16="http://schemas.microsoft.com/office/drawing/2014/main" id="{F682C1D2-61FC-493E-A65E-0E9C6C876B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9164" y="4497637"/>
            <a:ext cx="2744683" cy="1545689"/>
          </a:xfrm>
          <a:prstGeom prst="rect">
            <a:avLst/>
          </a:prstGeom>
        </p:spPr>
      </p:pic>
      <p:pic>
        <p:nvPicPr>
          <p:cNvPr id="13" name="Picture 12" descr="A screen shot of a computer&#10;&#10;Description automatically generated">
            <a:extLst>
              <a:ext uri="{FF2B5EF4-FFF2-40B4-BE49-F238E27FC236}">
                <a16:creationId xmlns:a16="http://schemas.microsoft.com/office/drawing/2014/main" id="{BD5372DE-DD59-40F6-9474-E3FA2C2C78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3444" y="2304482"/>
            <a:ext cx="2028171" cy="114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71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Moore’s Law (1965)</a:t>
            </a:r>
          </a:p>
        </p:txBody>
      </p:sp>
      <p:sp>
        <p:nvSpPr>
          <p:cNvPr id="6" name="Content Placeholder 7"/>
          <p:cNvSpPr txBox="1">
            <a:spLocks/>
          </p:cNvSpPr>
          <p:nvPr/>
        </p:nvSpPr>
        <p:spPr>
          <a:xfrm>
            <a:off x="1546794" y="1146411"/>
            <a:ext cx="9098409" cy="603406"/>
          </a:xfrm>
          <a:prstGeom prst="rect">
            <a:avLst/>
          </a:prstGeom>
        </p:spPr>
        <p:txBody>
          <a:bodyPr vert="horz" lIns="105508" tIns="52754" rIns="105508" bIns="52754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527517">
              <a:buNone/>
            </a:pPr>
            <a:r>
              <a:rPr lang="en-US" sz="2308" b="1" dirty="0">
                <a:solidFill>
                  <a:prstClr val="black"/>
                </a:solidFill>
                <a:latin typeface="arial" panose="020B0604020202020204" pitchFamily="34" charset="0"/>
              </a:rPr>
              <a:t>Will it last forever? </a:t>
            </a:r>
            <a:endParaRPr lang="en-US" sz="2308" i="1" dirty="0">
              <a:solidFill>
                <a:prstClr val="black"/>
              </a:solidFill>
              <a:latin typeface="arial" panose="020B0604020202020204" pitchFamily="34" charset="0"/>
            </a:endParaRPr>
          </a:p>
          <a:p>
            <a:pPr marL="395638" indent="-395638" defTabSz="527517"/>
            <a:endParaRPr lang="en-US" sz="2308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14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48C86BC2-4AC7-41D9-8CA6-7EB159DC2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883" y="1713442"/>
            <a:ext cx="4669483" cy="4070691"/>
          </a:xfrm>
          <a:prstGeom prst="rect">
            <a:avLst/>
          </a:prstGeom>
        </p:spPr>
      </p:pic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B858A5BD-F2E5-4A62-8BC0-4DD08D2BD545}"/>
              </a:ext>
            </a:extLst>
          </p:cNvPr>
          <p:cNvSpPr txBox="1">
            <a:spLocks/>
          </p:cNvSpPr>
          <p:nvPr/>
        </p:nvSpPr>
        <p:spPr>
          <a:xfrm>
            <a:off x="8425777" y="3447085"/>
            <a:ext cx="2219427" cy="603406"/>
          </a:xfrm>
          <a:prstGeom prst="rect">
            <a:avLst/>
          </a:prstGeom>
        </p:spPr>
        <p:txBody>
          <a:bodyPr vert="horz" lIns="105508" tIns="52754" rIns="105508" bIns="52754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527517">
              <a:buNone/>
            </a:pPr>
            <a:r>
              <a:rPr lang="en-US" sz="2308" b="1" dirty="0">
                <a:solidFill>
                  <a:srgbClr val="FF0000"/>
                </a:solidFill>
                <a:latin typeface="arial" panose="020B0604020202020204" pitchFamily="34" charset="0"/>
              </a:rPr>
              <a:t>Dead?</a:t>
            </a:r>
            <a:endParaRPr lang="en-US" sz="2308" i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87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92" dirty="0"/>
              <a:t>Current Trend of Computer Systems</a:t>
            </a:r>
            <a:endParaRPr lang="en-US" sz="4154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843329" y="1247278"/>
            <a:ext cx="8678008" cy="4964611"/>
          </a:xfrm>
        </p:spPr>
        <p:txBody>
          <a:bodyPr>
            <a:normAutofit/>
          </a:bodyPr>
          <a:lstStyle/>
          <a:p>
            <a:r>
              <a:rPr lang="en-US" sz="2000" b="1" dirty="0">
                <a:sym typeface="Wingdings" panose="05000000000000000000" pitchFamily="2" charset="2"/>
              </a:rPr>
              <a:t>Multi- or Many-core Processors</a:t>
            </a:r>
          </a:p>
          <a:p>
            <a:pPr marL="527517" lvl="1" indent="0">
              <a:buNone/>
            </a:pPr>
            <a:r>
              <a:rPr lang="en-US" sz="1800" dirty="0"/>
              <a:t>- Embedding multiple cores in one CPU</a:t>
            </a:r>
          </a:p>
          <a:p>
            <a:pPr lvl="1"/>
            <a:endParaRPr lang="en-US" sz="2000" dirty="0"/>
          </a:p>
          <a:p>
            <a:r>
              <a:rPr lang="en-US" sz="2000" b="1" dirty="0"/>
              <a:t>Complex microarchitecture</a:t>
            </a:r>
          </a:p>
          <a:p>
            <a:pPr marL="527517" lvl="1" indent="0">
              <a:buNone/>
            </a:pPr>
            <a:r>
              <a:rPr lang="en-US" sz="1800" dirty="0"/>
              <a:t>- Out-of-order execution, branch predictor, memory prefetcher, etc..</a:t>
            </a:r>
          </a:p>
          <a:p>
            <a:pPr lvl="1"/>
            <a:endParaRPr lang="en-US" sz="2000" dirty="0"/>
          </a:p>
          <a:p>
            <a:r>
              <a:rPr lang="en-US" sz="2000" b="1" dirty="0"/>
              <a:t>Accelerators</a:t>
            </a:r>
          </a:p>
          <a:p>
            <a:pPr marL="527517" lvl="1" indent="0">
              <a:buNone/>
            </a:pPr>
            <a:r>
              <a:rPr lang="en-US" sz="1800" dirty="0"/>
              <a:t>- GPUs, FPGAs, etc..</a:t>
            </a:r>
          </a:p>
          <a:p>
            <a:pPr marL="527517" lvl="1" indent="0">
              <a:buNone/>
            </a:pPr>
            <a:r>
              <a:rPr lang="en-US" sz="1800" dirty="0"/>
              <a:t>- Application specific designs</a:t>
            </a:r>
          </a:p>
          <a:p>
            <a:pPr lvl="1">
              <a:buFontTx/>
              <a:buChar char="-"/>
            </a:pPr>
            <a:endParaRPr lang="en-US" sz="2000" dirty="0"/>
          </a:p>
          <a:p>
            <a:r>
              <a:rPr lang="en-US" sz="2000" b="1" dirty="0"/>
              <a:t>Novel architectures</a:t>
            </a:r>
          </a:p>
          <a:p>
            <a:pPr marL="527517" lvl="1" indent="0">
              <a:buNone/>
            </a:pPr>
            <a:r>
              <a:rPr lang="en-US" sz="1800" dirty="0"/>
              <a:t>- Dark silicon, 3D-stacking, </a:t>
            </a:r>
            <a:r>
              <a:rPr lang="en-US" sz="1800" dirty="0">
                <a:solidFill>
                  <a:srgbClr val="202122"/>
                </a:solidFill>
              </a:rPr>
              <a:t>neuromorphic computing, quantum, etc..</a:t>
            </a:r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8194" name="Picture 2" descr="Image result for multicore">
            <a:extLst>
              <a:ext uri="{FF2B5EF4-FFF2-40B4-BE49-F238E27FC236}">
                <a16:creationId xmlns:a16="http://schemas.microsoft.com/office/drawing/2014/main" id="{A7E75A00-B31D-4B43-B659-C552FDD6E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104" y="1099039"/>
            <a:ext cx="2782503" cy="139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mage result for volta gpu">
            <a:extLst>
              <a:ext uri="{FF2B5EF4-FFF2-40B4-BE49-F238E27FC236}">
                <a16:creationId xmlns:a16="http://schemas.microsoft.com/office/drawing/2014/main" id="{FB33FB37-67CA-4169-8BB8-5C578BF05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104" y="2972880"/>
            <a:ext cx="3062927" cy="204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653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CFB8E-5985-4CF2-8835-79F1F16D0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92" dirty="0"/>
              <a:t>Metrics: How Do We Evaluate a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970F5-CF46-4085-AED1-9C659F38E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4" y="1438275"/>
            <a:ext cx="10868025" cy="4687889"/>
          </a:xfrm>
        </p:spPr>
        <p:txBody>
          <a:bodyPr>
            <a:normAutofit/>
          </a:bodyPr>
          <a:lstStyle/>
          <a:p>
            <a:r>
              <a:rPr lang="en-US" sz="2308" b="1" dirty="0"/>
              <a:t>Performance (speed)</a:t>
            </a:r>
          </a:p>
          <a:p>
            <a:pPr lvl="1"/>
            <a:r>
              <a:rPr lang="en-US" sz="2308" dirty="0"/>
              <a:t>Response time (Latency):</a:t>
            </a:r>
          </a:p>
          <a:p>
            <a:pPr lvl="2"/>
            <a:r>
              <a:rPr lang="en-US" sz="2308" dirty="0"/>
              <a:t>How long it takes to do a task</a:t>
            </a:r>
          </a:p>
          <a:p>
            <a:pPr lvl="1"/>
            <a:r>
              <a:rPr lang="en-US" sz="2308" dirty="0"/>
              <a:t>Throughput :</a:t>
            </a:r>
          </a:p>
          <a:p>
            <a:pPr lvl="2"/>
            <a:r>
              <a:rPr lang="en-US" sz="2308" dirty="0"/>
              <a:t>Total work done per unit time</a:t>
            </a:r>
          </a:p>
          <a:p>
            <a:pPr lvl="2"/>
            <a:endParaRPr lang="en-US" sz="2308" dirty="0"/>
          </a:p>
          <a:p>
            <a:r>
              <a:rPr lang="en-US" sz="2308" b="1" dirty="0"/>
              <a:t>Power efficiency</a:t>
            </a:r>
          </a:p>
          <a:p>
            <a:pPr lvl="1"/>
            <a:r>
              <a:rPr lang="en-US" sz="2308" dirty="0"/>
              <a:t>How much power it consumes to do a task</a:t>
            </a:r>
          </a:p>
          <a:p>
            <a:pPr lvl="1"/>
            <a:endParaRPr lang="en-US" sz="2308" dirty="0"/>
          </a:p>
          <a:p>
            <a:r>
              <a:rPr lang="en-US" sz="2308" b="1" dirty="0"/>
              <a:t>Cost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70954-4605-49DA-9464-0C3900F64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639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52903-B754-4D79-B26B-C20FE4682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Determines Performance?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8A029-A932-494B-ABC3-24B366B46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4830764"/>
          </a:xfrm>
        </p:spPr>
        <p:txBody>
          <a:bodyPr>
            <a:normAutofit/>
          </a:bodyPr>
          <a:lstStyle/>
          <a:p>
            <a:r>
              <a:rPr lang="en-US" sz="2200" b="1" dirty="0"/>
              <a:t>Algorithm</a:t>
            </a:r>
          </a:p>
          <a:p>
            <a:pPr lvl="1"/>
            <a:r>
              <a:rPr lang="en-US" sz="2200" dirty="0"/>
              <a:t>Determines number of operations executed</a:t>
            </a:r>
          </a:p>
          <a:p>
            <a:pPr lvl="1"/>
            <a:endParaRPr lang="en-US" sz="2200" dirty="0"/>
          </a:p>
          <a:p>
            <a:r>
              <a:rPr lang="en-US" sz="2200" b="1" dirty="0"/>
              <a:t>Programming language, compiler, architecture</a:t>
            </a:r>
          </a:p>
          <a:p>
            <a:pPr lvl="1"/>
            <a:r>
              <a:rPr lang="en-US" sz="2200" dirty="0"/>
              <a:t>Determine number of machine instructions executed per operation</a:t>
            </a:r>
          </a:p>
          <a:p>
            <a:endParaRPr lang="en-US" sz="2200" dirty="0"/>
          </a:p>
          <a:p>
            <a:r>
              <a:rPr lang="en-US" sz="2200" b="1" dirty="0"/>
              <a:t>Processor and memory system</a:t>
            </a:r>
          </a:p>
          <a:p>
            <a:pPr lvl="1"/>
            <a:r>
              <a:rPr lang="en-US" sz="2200" dirty="0"/>
              <a:t>Determine how fast instructions are executed</a:t>
            </a:r>
          </a:p>
          <a:p>
            <a:endParaRPr lang="en-US" sz="2200" dirty="0"/>
          </a:p>
          <a:p>
            <a:r>
              <a:rPr lang="en-US" sz="2200" b="1" dirty="0"/>
              <a:t>I/O system (including OS)</a:t>
            </a:r>
          </a:p>
          <a:p>
            <a:pPr lvl="1"/>
            <a:r>
              <a:rPr lang="en-US" sz="2200" dirty="0"/>
              <a:t>Determines how fast I/O operations are executed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08A51A-C1CD-440B-A375-EFB171396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707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Relative Performance</a:t>
            </a:r>
            <a:endParaRPr lang="en-AU" altLang="en-US"/>
          </a:p>
        </p:txBody>
      </p:sp>
      <p:sp>
        <p:nvSpPr>
          <p:cNvPr id="307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2200" b="1" dirty="0"/>
              <a:t>Define Performance = 1/Execution Time</a:t>
            </a:r>
          </a:p>
          <a:p>
            <a:pPr eaLnBrk="1" hangingPunct="1"/>
            <a:endParaRPr lang="en-US" altLang="en-US" sz="2200" b="1" dirty="0"/>
          </a:p>
          <a:p>
            <a:pPr eaLnBrk="1" hangingPunct="1"/>
            <a:r>
              <a:rPr lang="en-US" altLang="en-US" sz="2200" b="1" dirty="0"/>
              <a:t>“X is </a:t>
            </a:r>
            <a:r>
              <a:rPr lang="en-US" altLang="en-US" sz="2200" b="1" i="1" dirty="0">
                <a:latin typeface="Times New Roman" panose="02020603050405020304" pitchFamily="18" charset="0"/>
              </a:rPr>
              <a:t>n</a:t>
            </a:r>
            <a:r>
              <a:rPr lang="en-US" altLang="en-US" sz="2200" b="1" dirty="0"/>
              <a:t> times faster than Y”</a:t>
            </a:r>
          </a:p>
        </p:txBody>
      </p:sp>
      <p:graphicFrame>
        <p:nvGraphicFramePr>
          <p:cNvPr id="3074" name="Object 4"/>
          <p:cNvGraphicFramePr>
            <a:graphicFrameLocks noChangeAspect="1"/>
          </p:cNvGraphicFramePr>
          <p:nvPr/>
        </p:nvGraphicFramePr>
        <p:xfrm>
          <a:off x="2805114" y="2420938"/>
          <a:ext cx="5765800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616200" imgH="457200" progId="Equation.3">
                  <p:embed/>
                </p:oleObj>
              </mc:Choice>
              <mc:Fallback>
                <p:oleObj name="Equation" r:id="rId3" imgW="2616200" imgH="457200" progId="Equation.3">
                  <p:embed/>
                  <p:pic>
                    <p:nvPicPr>
                      <p:cNvPr id="307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5114" y="2420938"/>
                        <a:ext cx="5765800" cy="100806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08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Measuring Execution Time</a:t>
            </a:r>
            <a:endParaRPr lang="en-AU" altLang="en-US"/>
          </a:p>
        </p:txBody>
      </p:sp>
      <p:sp>
        <p:nvSpPr>
          <p:cNvPr id="44036" name="Rectangle 3"/>
          <p:cNvSpPr>
            <a:spLocks noGrp="1" noChangeArrowheads="1"/>
          </p:cNvSpPr>
          <p:nvPr>
            <p:ph idx="1"/>
          </p:nvPr>
        </p:nvSpPr>
        <p:spPr>
          <a:xfrm>
            <a:off x="1348154" y="1161553"/>
            <a:ext cx="9372600" cy="4964611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308" b="1" dirty="0"/>
              <a:t>Elapsed time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77" dirty="0"/>
              <a:t>Total response time, including all aspects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46" dirty="0"/>
              <a:t>Processing, I/O, OS overhead, idle time</a:t>
            </a:r>
          </a:p>
          <a:p>
            <a:pPr lvl="2" eaLnBrk="1" hangingPunct="1">
              <a:lnSpc>
                <a:spcPct val="90000"/>
              </a:lnSpc>
            </a:pPr>
            <a:endParaRPr lang="en-US" altLang="en-US" sz="1846" dirty="0"/>
          </a:p>
          <a:p>
            <a:pPr lvl="1" eaLnBrk="1" hangingPunct="1">
              <a:lnSpc>
                <a:spcPct val="90000"/>
              </a:lnSpc>
            </a:pPr>
            <a:r>
              <a:rPr lang="en-US" altLang="en-US" sz="2077" dirty="0"/>
              <a:t>Determines system performance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77" dirty="0"/>
          </a:p>
          <a:p>
            <a:pPr lvl="1" eaLnBrk="1" hangingPunct="1">
              <a:lnSpc>
                <a:spcPct val="90000"/>
              </a:lnSpc>
            </a:pPr>
            <a:endParaRPr lang="en-US" altLang="en-US" sz="2077" dirty="0"/>
          </a:p>
          <a:p>
            <a:pPr eaLnBrk="1" hangingPunct="1">
              <a:lnSpc>
                <a:spcPct val="90000"/>
              </a:lnSpc>
            </a:pPr>
            <a:r>
              <a:rPr lang="en-US" altLang="en-US" sz="2308" b="1" dirty="0"/>
              <a:t>CPU time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77" dirty="0"/>
              <a:t>Time spent processing a given job on CPU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46" dirty="0"/>
              <a:t>Discounts I/O time, other jobs’ shares</a:t>
            </a:r>
          </a:p>
          <a:p>
            <a:pPr lvl="2" eaLnBrk="1" hangingPunct="1">
              <a:lnSpc>
                <a:spcPct val="90000"/>
              </a:lnSpc>
            </a:pPr>
            <a:endParaRPr lang="en-US" altLang="en-US" sz="1846" dirty="0"/>
          </a:p>
          <a:p>
            <a:pPr lvl="1">
              <a:lnSpc>
                <a:spcPct val="90000"/>
              </a:lnSpc>
            </a:pPr>
            <a:r>
              <a:rPr lang="en-US" altLang="en-US" sz="2077" dirty="0"/>
              <a:t>Estimating CPU time is relatively easy based on the number of lines of code and processing speed of the CPU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218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0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0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0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0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0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0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0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0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8B7766C9-76F9-4E36-9896-31284424232A}"/>
              </a:ext>
            </a:extLst>
          </p:cNvPr>
          <p:cNvSpPr/>
          <p:nvPr/>
        </p:nvSpPr>
        <p:spPr>
          <a:xfrm>
            <a:off x="2921559" y="1096640"/>
            <a:ext cx="4491990" cy="4055653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8649"/>
            <a:endParaRPr lang="en-US" sz="161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FB9F4F2-96AF-4679-A484-AF956161FA2E}"/>
              </a:ext>
            </a:extLst>
          </p:cNvPr>
          <p:cNvSpPr/>
          <p:nvPr/>
        </p:nvSpPr>
        <p:spPr>
          <a:xfrm>
            <a:off x="1963615" y="2839750"/>
            <a:ext cx="6846907" cy="3037434"/>
          </a:xfrm>
          <a:prstGeom prst="roundRect">
            <a:avLst/>
          </a:prstGeom>
          <a:noFill/>
          <a:ln w="28575"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8649"/>
            <a:endParaRPr lang="en-US" sz="161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of Computers</a:t>
            </a:r>
            <a:endParaRPr lang="en-US" sz="5077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B1E087-210C-4F84-B8F6-D79D30789867}"/>
              </a:ext>
            </a:extLst>
          </p:cNvPr>
          <p:cNvSpPr txBox="1"/>
          <p:nvPr/>
        </p:nvSpPr>
        <p:spPr>
          <a:xfrm>
            <a:off x="1862442" y="1361044"/>
            <a:ext cx="782587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CMPE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8119E8-8F42-4021-8E57-C2E779B3574A}"/>
              </a:ext>
            </a:extLst>
          </p:cNvPr>
          <p:cNvSpPr txBox="1"/>
          <p:nvPr/>
        </p:nvSpPr>
        <p:spPr>
          <a:xfrm>
            <a:off x="7222630" y="1027374"/>
            <a:ext cx="805029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srgbClr val="F7964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CS/SE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E47141-B266-492A-ABF7-84D8BC5264E1}"/>
              </a:ext>
            </a:extLst>
          </p:cNvPr>
          <p:cNvSpPr txBox="1"/>
          <p:nvPr/>
        </p:nvSpPr>
        <p:spPr>
          <a:xfrm>
            <a:off x="1159798" y="6031683"/>
            <a:ext cx="1185605" cy="34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EE/Phys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1DA0AF4-576D-4DC1-9DFC-56A7D134F786}"/>
              </a:ext>
            </a:extLst>
          </p:cNvPr>
          <p:cNvGrpSpPr/>
          <p:nvPr/>
        </p:nvGrpSpPr>
        <p:grpSpPr>
          <a:xfrm>
            <a:off x="3353003" y="1310025"/>
            <a:ext cx="3869627" cy="1427504"/>
            <a:chOff x="398463" y="1146175"/>
            <a:chExt cx="2703699" cy="60087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29A10D49-5F8C-4839-9E88-F24F86243920}"/>
                </a:ext>
              </a:extLst>
            </p:cNvPr>
            <p:cNvSpPr/>
            <p:nvPr/>
          </p:nvSpPr>
          <p:spPr>
            <a:xfrm>
              <a:off x="398463" y="1146175"/>
              <a:ext cx="2703699" cy="600879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8649"/>
              <a:endParaRPr lang="en-US" sz="161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5" name="Rectangle 15">
              <a:extLst>
                <a:ext uri="{FF2B5EF4-FFF2-40B4-BE49-F238E27FC236}">
                  <a16:creationId xmlns:a16="http://schemas.microsoft.com/office/drawing/2014/main" id="{8ECA8467-31D8-4506-9500-9DCA6FC7B5D1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575192" y="1182947"/>
              <a:ext cx="1639151" cy="128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4541" tIns="33817" rIns="84541" bIns="33817">
              <a:spAutoFit/>
            </a:bodyPr>
            <a:lstStyle>
              <a:lvl1pPr>
                <a:spcBef>
                  <a:spcPct val="30000"/>
                </a:spcBef>
                <a:buClr>
                  <a:schemeClr val="accent1"/>
                </a:buClr>
                <a:buSzPct val="75000"/>
                <a:buFont typeface="Wingdings" charset="2"/>
                <a:buChar char="q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30000"/>
                </a:spcBef>
                <a:buClr>
                  <a:schemeClr val="accent1"/>
                </a:buClr>
                <a:buSzPct val="75000"/>
                <a:buFont typeface="Monotype Sorts" charset="2"/>
                <a:buChar char="l"/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30000"/>
                </a:spcBef>
                <a:buClr>
                  <a:schemeClr val="accent1"/>
                </a:buClr>
                <a:buSzPct val="100000"/>
                <a:buChar char="-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defTabSz="608649">
                <a:lnSpc>
                  <a:spcPct val="102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en-US" altLang="zh-CN" sz="1615" b="1" dirty="0">
                  <a:solidFill>
                    <a:prstClr val="black"/>
                  </a:solidFill>
                  <a:ea typeface="宋体" charset="-122"/>
                </a:rPr>
                <a:t>Software/Applications</a:t>
              </a:r>
            </a:p>
          </p:txBody>
        </p:sp>
      </p:grpSp>
      <p:sp>
        <p:nvSpPr>
          <p:cNvPr id="56" name="Rectangle 5">
            <a:extLst>
              <a:ext uri="{FF2B5EF4-FFF2-40B4-BE49-F238E27FC236}">
                <a16:creationId xmlns:a16="http://schemas.microsoft.com/office/drawing/2014/main" id="{8DFC5453-9BAB-4441-96AD-EDEB3B7C776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21050" y="3160549"/>
            <a:ext cx="1214466" cy="30560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84541" tIns="33817" rIns="84541" bIns="33817">
            <a:spAutoFit/>
          </a:bodyPr>
          <a:lstStyle>
            <a:lvl1pPr>
              <a:spcBef>
                <a:spcPct val="30000"/>
              </a:spcBef>
              <a:buClr>
                <a:schemeClr val="accent1"/>
              </a:buClr>
              <a:buSzPct val="75000"/>
              <a:buFont typeface="Wingdings" charset="2"/>
              <a:buChar char="q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buClr>
                <a:schemeClr val="accent1"/>
              </a:buClr>
              <a:buSzPct val="75000"/>
              <a:buFont typeface="Monotype Sorts" charset="2"/>
              <a:buChar char="l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buClr>
                <a:schemeClr val="accent1"/>
              </a:buClr>
              <a:buSzPct val="100000"/>
              <a:buChar char="-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608649">
              <a:lnSpc>
                <a:spcPct val="102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1615" b="1" dirty="0">
                <a:solidFill>
                  <a:prstClr val="black"/>
                </a:solidFill>
                <a:ea typeface="宋体" charset="-122"/>
              </a:rPr>
              <a:t>Processor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38BBEBD-5B80-420A-9CA1-AF11BFD4B28C}"/>
              </a:ext>
            </a:extLst>
          </p:cNvPr>
          <p:cNvGrpSpPr/>
          <p:nvPr/>
        </p:nvGrpSpPr>
        <p:grpSpPr>
          <a:xfrm>
            <a:off x="3616962" y="1790205"/>
            <a:ext cx="3395896" cy="703685"/>
            <a:chOff x="6371010" y="1215541"/>
            <a:chExt cx="2214376" cy="1265479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9AA4A0B4-F6DC-41B3-8BFD-E84D030B10E6}"/>
                </a:ext>
              </a:extLst>
            </p:cNvPr>
            <p:cNvSpPr/>
            <p:nvPr/>
          </p:nvSpPr>
          <p:spPr>
            <a:xfrm>
              <a:off x="6371010" y="1215541"/>
              <a:ext cx="2214376" cy="126547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8649"/>
              <a:endParaRPr lang="en-US" sz="161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9" name="Rectangle 10">
              <a:extLst>
                <a:ext uri="{FF2B5EF4-FFF2-40B4-BE49-F238E27FC236}">
                  <a16:creationId xmlns:a16="http://schemas.microsoft.com/office/drawing/2014/main" id="{E8014AD3-BCCE-41DD-968B-16605C28D7D7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6440466" y="1347945"/>
              <a:ext cx="1267407" cy="549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4541" tIns="33817" rIns="84541" bIns="33817">
              <a:spAutoFit/>
            </a:bodyPr>
            <a:lstStyle>
              <a:lvl1pPr>
                <a:spcBef>
                  <a:spcPct val="30000"/>
                </a:spcBef>
                <a:buClr>
                  <a:schemeClr val="accent1"/>
                </a:buClr>
                <a:buSzPct val="75000"/>
                <a:buFont typeface="Wingdings" charset="2"/>
                <a:buChar char="q"/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30000"/>
                </a:spcBef>
                <a:buClr>
                  <a:schemeClr val="accent1"/>
                </a:buClr>
                <a:buSzPct val="75000"/>
                <a:buFont typeface="Monotype Sorts" charset="2"/>
                <a:buChar char="l"/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30000"/>
                </a:spcBef>
                <a:buClr>
                  <a:schemeClr val="accent1"/>
                </a:buClr>
                <a:buSzPct val="100000"/>
                <a:buChar char="-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defTabSz="608649">
                <a:lnSpc>
                  <a:spcPct val="102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en-US" altLang="zh-CN" sz="1615" b="1" dirty="0">
                  <a:solidFill>
                    <a:prstClr val="black"/>
                  </a:solidFill>
                  <a:ea typeface="宋体" charset="-122"/>
                </a:rPr>
                <a:t>Operating System</a:t>
              </a:r>
            </a:p>
          </p:txBody>
        </p:sp>
      </p:grpSp>
      <p:sp>
        <p:nvSpPr>
          <p:cNvPr id="60" name="Rectangle 18">
            <a:extLst>
              <a:ext uri="{FF2B5EF4-FFF2-40B4-BE49-F238E27FC236}">
                <a16:creationId xmlns:a16="http://schemas.microsoft.com/office/drawing/2014/main" id="{0522ADFB-171C-441E-8F90-563F99FE40A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628007" y="5382640"/>
            <a:ext cx="1852869" cy="38335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84541" tIns="33817" rIns="84541" bIns="33817">
            <a:spAutoFit/>
          </a:bodyPr>
          <a:lstStyle>
            <a:lvl1pPr>
              <a:spcBef>
                <a:spcPct val="30000"/>
              </a:spcBef>
              <a:buClr>
                <a:schemeClr val="accent1"/>
              </a:buClr>
              <a:buSzPct val="75000"/>
              <a:buFont typeface="Wingdings" charset="2"/>
              <a:buChar char="q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buClr>
                <a:schemeClr val="accent1"/>
              </a:buClr>
              <a:buSzPct val="75000"/>
              <a:buFont typeface="Monotype Sorts" charset="2"/>
              <a:buChar char="l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buClr>
                <a:schemeClr val="accent1"/>
              </a:buClr>
              <a:buSzPct val="100000"/>
              <a:buChar char="-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608649">
              <a:spcBef>
                <a:spcPct val="0"/>
              </a:spcBef>
              <a:buClrTx/>
              <a:buSzTx/>
              <a:buNone/>
            </a:pPr>
            <a:r>
              <a:rPr lang="en-US" altLang="zh-CN" sz="1615" b="1" dirty="0">
                <a:solidFill>
                  <a:prstClr val="black"/>
                </a:solidFill>
                <a:ea typeface="宋体" charset="-122"/>
              </a:rPr>
              <a:t>Digital Design</a:t>
            </a:r>
          </a:p>
        </p:txBody>
      </p:sp>
      <p:sp>
        <p:nvSpPr>
          <p:cNvPr id="61" name="Rectangle 20">
            <a:extLst>
              <a:ext uri="{FF2B5EF4-FFF2-40B4-BE49-F238E27FC236}">
                <a16:creationId xmlns:a16="http://schemas.microsoft.com/office/drawing/2014/main" id="{F458B682-8999-48A4-A900-93058DA86228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582255" y="5374623"/>
            <a:ext cx="1852869" cy="38335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84541" tIns="33817" rIns="84541" bIns="33817">
            <a:spAutoFit/>
          </a:bodyPr>
          <a:lstStyle>
            <a:lvl1pPr>
              <a:spcBef>
                <a:spcPct val="30000"/>
              </a:spcBef>
              <a:buClr>
                <a:schemeClr val="accent1"/>
              </a:buClr>
              <a:buSzPct val="75000"/>
              <a:buFont typeface="Wingdings" charset="2"/>
              <a:buChar char="q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buClr>
                <a:schemeClr val="accent1"/>
              </a:buClr>
              <a:buSzPct val="75000"/>
              <a:buFont typeface="Monotype Sorts" charset="2"/>
              <a:buChar char="l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buClr>
                <a:schemeClr val="accent1"/>
              </a:buClr>
              <a:buSzPct val="100000"/>
              <a:buChar char="-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608649">
              <a:spcBef>
                <a:spcPct val="0"/>
              </a:spcBef>
              <a:buClrTx/>
              <a:buSzTx/>
              <a:buNone/>
            </a:pPr>
            <a:r>
              <a:rPr lang="en-US" altLang="zh-CN" sz="1615" b="1" dirty="0">
                <a:solidFill>
                  <a:prstClr val="black"/>
                </a:solidFill>
                <a:ea typeface="宋体" charset="-122"/>
              </a:rPr>
              <a:t>Circuit Design</a:t>
            </a:r>
          </a:p>
        </p:txBody>
      </p:sp>
      <p:sp>
        <p:nvSpPr>
          <p:cNvPr id="62" name="Rectangle 22" descr="50%">
            <a:extLst>
              <a:ext uri="{FF2B5EF4-FFF2-40B4-BE49-F238E27FC236}">
                <a16:creationId xmlns:a16="http://schemas.microsoft.com/office/drawing/2014/main" id="{4AB2A136-DF59-49BD-B475-C2BD6583CD97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504616" y="2960957"/>
            <a:ext cx="3631785" cy="120456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buClr>
                <a:schemeClr val="accent1"/>
              </a:buClr>
              <a:buSzPct val="75000"/>
              <a:buFont typeface="Wingdings" charset="2"/>
              <a:buChar char="q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buClr>
                <a:schemeClr val="accent1"/>
              </a:buClr>
              <a:buSzPct val="75000"/>
              <a:buFont typeface="Monotype Sorts" charset="2"/>
              <a:buChar char="l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buClr>
                <a:schemeClr val="accent1"/>
              </a:buClr>
              <a:buSzPct val="100000"/>
              <a:buChar char="-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608649">
              <a:spcBef>
                <a:spcPct val="0"/>
              </a:spcBef>
              <a:buClrTx/>
              <a:buSzTx/>
              <a:buNone/>
            </a:pPr>
            <a:endParaRPr lang="en-US" altLang="en-US" sz="1615" dirty="0">
              <a:solidFill>
                <a:srgbClr val="4F81BD"/>
              </a:solidFill>
            </a:endParaRPr>
          </a:p>
        </p:txBody>
      </p:sp>
      <p:sp>
        <p:nvSpPr>
          <p:cNvPr id="63" name="Rectangle 23">
            <a:extLst>
              <a:ext uri="{FF2B5EF4-FFF2-40B4-BE49-F238E27FC236}">
                <a16:creationId xmlns:a16="http://schemas.microsoft.com/office/drawing/2014/main" id="{18DB71BE-CC4F-4789-B3EF-60B08F0B9638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823245" y="2907724"/>
            <a:ext cx="850087" cy="279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541" tIns="33817" rIns="84541" bIns="33817">
            <a:spAutoFit/>
          </a:bodyPr>
          <a:lstStyle>
            <a:lvl1pPr>
              <a:spcBef>
                <a:spcPct val="30000"/>
              </a:spcBef>
              <a:buClr>
                <a:schemeClr val="accent1"/>
              </a:buClr>
              <a:buSzPct val="75000"/>
              <a:buFont typeface="Wingdings" charset="2"/>
              <a:buChar char="q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buClr>
                <a:schemeClr val="accent1"/>
              </a:buClr>
              <a:buSzPct val="75000"/>
              <a:buFont typeface="Monotype Sorts" charset="2"/>
              <a:buChar char="l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buClr>
                <a:schemeClr val="accent1"/>
              </a:buClr>
              <a:buSzPct val="100000"/>
              <a:buChar char="-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608649">
              <a:lnSpc>
                <a:spcPct val="85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1615" b="1" dirty="0">
                <a:solidFill>
                  <a:srgbClr val="4F81BD"/>
                </a:solidFill>
                <a:ea typeface="宋体" charset="-122"/>
              </a:rPr>
              <a:t>ISA</a:t>
            </a:r>
          </a:p>
        </p:txBody>
      </p:sp>
      <p:sp>
        <p:nvSpPr>
          <p:cNvPr id="64" name="Rectangle 24">
            <a:extLst>
              <a:ext uri="{FF2B5EF4-FFF2-40B4-BE49-F238E27FC236}">
                <a16:creationId xmlns:a16="http://schemas.microsoft.com/office/drawing/2014/main" id="{BF76E81A-9AD0-4ED5-868C-0CF49AFC2B56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245817" y="2273376"/>
            <a:ext cx="1184053" cy="30560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84541" tIns="33817" rIns="84541" bIns="33817">
            <a:spAutoFit/>
          </a:bodyPr>
          <a:lstStyle>
            <a:lvl1pPr>
              <a:spcBef>
                <a:spcPct val="30000"/>
              </a:spcBef>
              <a:buClr>
                <a:schemeClr val="accent1"/>
              </a:buClr>
              <a:buSzPct val="75000"/>
              <a:buFont typeface="Wingdings" charset="2"/>
              <a:buChar char="q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buClr>
                <a:schemeClr val="accent1"/>
              </a:buClr>
              <a:buSzPct val="75000"/>
              <a:buFont typeface="Monotype Sorts" charset="2"/>
              <a:buChar char="l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buClr>
                <a:schemeClr val="accent1"/>
              </a:buClr>
              <a:buSzPct val="100000"/>
              <a:buChar char="-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608649">
              <a:lnSpc>
                <a:spcPct val="102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1615" b="1" dirty="0">
                <a:solidFill>
                  <a:prstClr val="black"/>
                </a:solidFill>
                <a:ea typeface="宋体" charset="-122"/>
              </a:rPr>
              <a:t>Firmware</a:t>
            </a:r>
          </a:p>
        </p:txBody>
      </p:sp>
      <p:sp>
        <p:nvSpPr>
          <p:cNvPr id="65" name="Rectangle 31">
            <a:extLst>
              <a:ext uri="{FF2B5EF4-FFF2-40B4-BE49-F238E27FC236}">
                <a16:creationId xmlns:a16="http://schemas.microsoft.com/office/drawing/2014/main" id="{48519110-AEE3-4523-8018-21ADAA7F760B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348035" y="5388595"/>
            <a:ext cx="2153831" cy="36804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20472" tIns="59178" rIns="120472" bIns="59178">
            <a:spAutoFit/>
          </a:bodyPr>
          <a:lstStyle>
            <a:lvl1pPr>
              <a:spcBef>
                <a:spcPct val="30000"/>
              </a:spcBef>
              <a:buClr>
                <a:schemeClr val="accent1"/>
              </a:buClr>
              <a:buSzPct val="75000"/>
              <a:buFont typeface="Wingdings" charset="2"/>
              <a:buChar char="q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buClr>
                <a:schemeClr val="accent1"/>
              </a:buClr>
              <a:buSzPct val="75000"/>
              <a:buFont typeface="Monotype Sorts" charset="2"/>
              <a:buChar char="l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buClr>
                <a:schemeClr val="accent1"/>
              </a:buClr>
              <a:buSzPct val="100000"/>
              <a:buChar char="-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608649">
              <a:spcBef>
                <a:spcPct val="0"/>
              </a:spcBef>
              <a:buClrTx/>
              <a:buSzTx/>
              <a:buNone/>
            </a:pPr>
            <a:r>
              <a:rPr lang="en-US" altLang="zh-CN" sz="1615" b="1" dirty="0">
                <a:solidFill>
                  <a:prstClr val="black"/>
                </a:solidFill>
                <a:ea typeface="宋体" charset="-122"/>
              </a:rPr>
              <a:t>Datapath &amp; Control</a:t>
            </a:r>
          </a:p>
        </p:txBody>
      </p:sp>
      <p:sp>
        <p:nvSpPr>
          <p:cNvPr id="66" name="Rectangle 8">
            <a:extLst>
              <a:ext uri="{FF2B5EF4-FFF2-40B4-BE49-F238E27FC236}">
                <a16:creationId xmlns:a16="http://schemas.microsoft.com/office/drawing/2014/main" id="{6D6A1516-35BD-4426-B581-C05A56745E84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733374" y="2273132"/>
            <a:ext cx="1156958" cy="30560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84541" tIns="33817" rIns="84541" bIns="33817">
            <a:spAutoFit/>
          </a:bodyPr>
          <a:lstStyle>
            <a:lvl1pPr>
              <a:spcBef>
                <a:spcPct val="30000"/>
              </a:spcBef>
              <a:buClr>
                <a:schemeClr val="accent1"/>
              </a:buClr>
              <a:buSzPct val="75000"/>
              <a:buFont typeface="Wingdings" charset="2"/>
              <a:buChar char="q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buClr>
                <a:schemeClr val="accent1"/>
              </a:buClr>
              <a:buSzPct val="75000"/>
              <a:buFont typeface="Monotype Sorts" charset="2"/>
              <a:buChar char="l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buClr>
                <a:schemeClr val="accent1"/>
              </a:buClr>
              <a:buSzPct val="100000"/>
              <a:buChar char="-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608649">
              <a:lnSpc>
                <a:spcPct val="102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1615" b="1" dirty="0">
                <a:solidFill>
                  <a:prstClr val="black"/>
                </a:solidFill>
                <a:ea typeface="宋体" charset="-122"/>
              </a:rPr>
              <a:t>Compiler</a:t>
            </a:r>
          </a:p>
        </p:txBody>
      </p:sp>
      <p:sp>
        <p:nvSpPr>
          <p:cNvPr id="67" name="Rectangle 30">
            <a:extLst>
              <a:ext uri="{FF2B5EF4-FFF2-40B4-BE49-F238E27FC236}">
                <a16:creationId xmlns:a16="http://schemas.microsoft.com/office/drawing/2014/main" id="{0191FA83-B365-47AF-AA5E-FDD64C201C52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397410" y="3542488"/>
            <a:ext cx="1469991" cy="30560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84541" tIns="33817" rIns="84541" bIns="33817">
            <a:spAutoFit/>
          </a:bodyPr>
          <a:lstStyle>
            <a:lvl1pPr>
              <a:spcBef>
                <a:spcPct val="30000"/>
              </a:spcBef>
              <a:buClr>
                <a:schemeClr val="accent1"/>
              </a:buClr>
              <a:buSzPct val="75000"/>
              <a:buFont typeface="Wingdings" charset="2"/>
              <a:buChar char="q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buClr>
                <a:schemeClr val="accent1"/>
              </a:buClr>
              <a:buSzPct val="75000"/>
              <a:buFont typeface="Monotype Sorts" charset="2"/>
              <a:buChar char="l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buClr>
                <a:schemeClr val="accent1"/>
              </a:buClr>
              <a:buSzPct val="100000"/>
              <a:buChar char="-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608649">
              <a:lnSpc>
                <a:spcPct val="102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1615" b="1" dirty="0">
                <a:solidFill>
                  <a:prstClr val="black"/>
                </a:solidFill>
                <a:ea typeface="宋体" charset="-122"/>
              </a:rPr>
              <a:t>Registers</a:t>
            </a:r>
          </a:p>
        </p:txBody>
      </p:sp>
      <p:sp>
        <p:nvSpPr>
          <p:cNvPr id="68" name="Rectangle 30">
            <a:extLst>
              <a:ext uri="{FF2B5EF4-FFF2-40B4-BE49-F238E27FC236}">
                <a16:creationId xmlns:a16="http://schemas.microsoft.com/office/drawing/2014/main" id="{6E359E83-0873-4CA4-8E34-96927F8BFD5D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262873" y="3945733"/>
            <a:ext cx="1849368" cy="30560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84541" tIns="33817" rIns="84541" bIns="33817">
            <a:spAutoFit/>
          </a:bodyPr>
          <a:lstStyle>
            <a:lvl1pPr>
              <a:spcBef>
                <a:spcPct val="30000"/>
              </a:spcBef>
              <a:buClr>
                <a:schemeClr val="accent1"/>
              </a:buClr>
              <a:buSzPct val="75000"/>
              <a:buFont typeface="Wingdings" charset="2"/>
              <a:buChar char="q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buClr>
                <a:schemeClr val="accent1"/>
              </a:buClr>
              <a:buSzPct val="75000"/>
              <a:buFont typeface="Monotype Sorts" charset="2"/>
              <a:buChar char="l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buClr>
                <a:schemeClr val="accent1"/>
              </a:buClr>
              <a:buSzPct val="100000"/>
              <a:buChar char="-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608649">
              <a:lnSpc>
                <a:spcPct val="102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1615" b="1" dirty="0">
                <a:solidFill>
                  <a:prstClr val="black"/>
                </a:solidFill>
                <a:ea typeface="宋体" charset="-122"/>
              </a:rPr>
              <a:t>Cache</a:t>
            </a:r>
          </a:p>
        </p:txBody>
      </p:sp>
      <p:sp>
        <p:nvSpPr>
          <p:cNvPr id="69" name="Rectangle 30">
            <a:extLst>
              <a:ext uri="{FF2B5EF4-FFF2-40B4-BE49-F238E27FC236}">
                <a16:creationId xmlns:a16="http://schemas.microsoft.com/office/drawing/2014/main" id="{08697703-65CD-4FDF-8A2F-D1800F330AB6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3974448" y="4356385"/>
            <a:ext cx="2426218" cy="30560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84541" tIns="33817" rIns="84541" bIns="33817">
            <a:spAutoFit/>
          </a:bodyPr>
          <a:lstStyle>
            <a:lvl1pPr>
              <a:spcBef>
                <a:spcPct val="30000"/>
              </a:spcBef>
              <a:buClr>
                <a:schemeClr val="accent1"/>
              </a:buClr>
              <a:buSzPct val="75000"/>
              <a:buFont typeface="Wingdings" charset="2"/>
              <a:buChar char="q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buClr>
                <a:schemeClr val="accent1"/>
              </a:buClr>
              <a:buSzPct val="75000"/>
              <a:buFont typeface="Monotype Sorts" charset="2"/>
              <a:buChar char="l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buClr>
                <a:schemeClr val="accent1"/>
              </a:buClr>
              <a:buSzPct val="100000"/>
              <a:buChar char="-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608649">
              <a:lnSpc>
                <a:spcPct val="102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1615" b="1" dirty="0">
                <a:solidFill>
                  <a:prstClr val="black"/>
                </a:solidFill>
                <a:ea typeface="宋体" charset="-122"/>
              </a:rPr>
              <a:t>Memory</a:t>
            </a:r>
          </a:p>
        </p:txBody>
      </p:sp>
      <p:sp>
        <p:nvSpPr>
          <p:cNvPr id="70" name="Rectangle 30">
            <a:extLst>
              <a:ext uri="{FF2B5EF4-FFF2-40B4-BE49-F238E27FC236}">
                <a16:creationId xmlns:a16="http://schemas.microsoft.com/office/drawing/2014/main" id="{8A4B3B47-A768-4868-A0B6-1BE62516A304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733373" y="4752339"/>
            <a:ext cx="2848883" cy="30560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84541" tIns="33817" rIns="84541" bIns="33817">
            <a:spAutoFit/>
          </a:bodyPr>
          <a:lstStyle>
            <a:lvl1pPr>
              <a:spcBef>
                <a:spcPct val="30000"/>
              </a:spcBef>
              <a:buClr>
                <a:schemeClr val="accent1"/>
              </a:buClr>
              <a:buSzPct val="75000"/>
              <a:buFont typeface="Wingdings" charset="2"/>
              <a:buChar char="q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buClr>
                <a:schemeClr val="accent1"/>
              </a:buClr>
              <a:buSzPct val="75000"/>
              <a:buFont typeface="Monotype Sorts" charset="2"/>
              <a:buChar char="l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buClr>
                <a:schemeClr val="accent1"/>
              </a:buClr>
              <a:buSzPct val="100000"/>
              <a:buChar char="-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608649">
              <a:lnSpc>
                <a:spcPct val="102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1615" b="1" dirty="0">
                <a:solidFill>
                  <a:prstClr val="black"/>
                </a:solidFill>
                <a:ea typeface="宋体" charset="-122"/>
              </a:rPr>
              <a:t>HDD/SSD</a:t>
            </a:r>
          </a:p>
        </p:txBody>
      </p:sp>
      <p:sp>
        <p:nvSpPr>
          <p:cNvPr id="71" name="Rectangle 23">
            <a:extLst>
              <a:ext uri="{FF2B5EF4-FFF2-40B4-BE49-F238E27FC236}">
                <a16:creationId xmlns:a16="http://schemas.microsoft.com/office/drawing/2014/main" id="{C722839E-325E-4C93-B882-29091B3B5F4D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7339041" y="2572352"/>
            <a:ext cx="1536111" cy="279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541" tIns="33817" rIns="84541" bIns="33817">
            <a:spAutoFit/>
          </a:bodyPr>
          <a:lstStyle>
            <a:lvl1pPr>
              <a:spcBef>
                <a:spcPct val="30000"/>
              </a:spcBef>
              <a:buClr>
                <a:schemeClr val="accent1"/>
              </a:buClr>
              <a:buSzPct val="75000"/>
              <a:buFont typeface="Wingdings" charset="2"/>
              <a:buChar char="q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buClr>
                <a:schemeClr val="accent1"/>
              </a:buClr>
              <a:buSzPct val="75000"/>
              <a:buFont typeface="Monotype Sorts" charset="2"/>
              <a:buChar char="l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buClr>
                <a:schemeClr val="accent1"/>
              </a:buClr>
              <a:buSzPct val="100000"/>
              <a:buChar char="-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608649">
              <a:lnSpc>
                <a:spcPct val="85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1615" b="1" dirty="0">
                <a:solidFill>
                  <a:srgbClr val="9BBB59"/>
                </a:solidFill>
                <a:ea typeface="宋体" charset="-122"/>
              </a:rPr>
              <a:t>CMPE140</a:t>
            </a:r>
          </a:p>
        </p:txBody>
      </p:sp>
      <p:sp>
        <p:nvSpPr>
          <p:cNvPr id="73" name="Rectangle 20">
            <a:extLst>
              <a:ext uri="{FF2B5EF4-FFF2-40B4-BE49-F238E27FC236}">
                <a16:creationId xmlns:a16="http://schemas.microsoft.com/office/drawing/2014/main" id="{A479B49B-A404-48FC-8273-1FFB50748674}"/>
              </a:ext>
            </a:extLst>
          </p:cNvPr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2346804" y="6069368"/>
            <a:ext cx="6088320" cy="31682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84541" tIns="33817" rIns="84541" bIns="33817">
            <a:spAutoFit/>
          </a:bodyPr>
          <a:lstStyle>
            <a:lvl1pPr>
              <a:spcBef>
                <a:spcPct val="30000"/>
              </a:spcBef>
              <a:buClr>
                <a:schemeClr val="accent1"/>
              </a:buClr>
              <a:buSzPct val="75000"/>
              <a:buFont typeface="Wingdings" charset="2"/>
              <a:buChar char="q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buClr>
                <a:schemeClr val="accent1"/>
              </a:buClr>
              <a:buSzPct val="75000"/>
              <a:buFont typeface="Monotype Sorts" charset="2"/>
              <a:buChar char="l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buClr>
                <a:schemeClr val="accent1"/>
              </a:buClr>
              <a:buSzPct val="100000"/>
              <a:buChar char="-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527517">
              <a:buClr>
                <a:srgbClr val="4F81BD"/>
              </a:buClr>
              <a:buNone/>
            </a:pPr>
            <a:r>
              <a:rPr lang="en-US" sz="1615" dirty="0">
                <a:solidFill>
                  <a:prstClr val="white"/>
                </a:solidFill>
              </a:rPr>
              <a:t>Semiconductor physics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FAF7DF12-616C-4D3D-8B40-2483EEFC6565}"/>
              </a:ext>
            </a:extLst>
          </p:cNvPr>
          <p:cNvSpPr/>
          <p:nvPr/>
        </p:nvSpPr>
        <p:spPr>
          <a:xfrm>
            <a:off x="1348154" y="1719647"/>
            <a:ext cx="7922288" cy="4259122"/>
          </a:xfrm>
          <a:prstGeom prst="roundRect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8649"/>
            <a:endParaRPr lang="en-US" sz="1615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B25285F8-3E79-40BF-A4EF-D61637C12B63}"/>
              </a:ext>
            </a:extLst>
          </p:cNvPr>
          <p:cNvSpPr/>
          <p:nvPr/>
        </p:nvSpPr>
        <p:spPr>
          <a:xfrm>
            <a:off x="2157046" y="5269376"/>
            <a:ext cx="6435969" cy="1206045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8649"/>
            <a:endParaRPr lang="en-US" sz="1615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1061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52" grpId="0" animBg="1"/>
      <p:bldP spid="27" grpId="0"/>
      <p:bldP spid="29" grpId="0"/>
      <p:bldP spid="31" grpId="0"/>
      <p:bldP spid="56" grpId="0" animBg="1"/>
      <p:bldP spid="60" grpId="0" animBg="1"/>
      <p:bldP spid="61" grpId="0" animBg="1"/>
      <p:bldP spid="62" grpId="0" animBg="1"/>
      <p:bldP spid="63" grpId="0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/>
      <p:bldP spid="73" grpId="0" animBg="1"/>
      <p:bldP spid="75" grpId="0" animBg="1"/>
      <p:bldP spid="7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4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CPU Clocking</a:t>
            </a:r>
            <a:endParaRPr lang="en-AU" altLang="en-US"/>
          </a:p>
        </p:txBody>
      </p:sp>
      <p:sp>
        <p:nvSpPr>
          <p:cNvPr id="45065" name="Rectangle 8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2200" b="1" dirty="0"/>
              <a:t>Operation of digital hardware governed by a constant-rate clock</a:t>
            </a:r>
          </a:p>
          <a:p>
            <a:pPr eaLnBrk="1" hangingPunct="1"/>
            <a:endParaRPr lang="en-US" altLang="en-US" sz="2200" b="1" dirty="0"/>
          </a:p>
          <a:p>
            <a:pPr eaLnBrk="1" hangingPunct="1"/>
            <a:r>
              <a:rPr lang="en-US" altLang="en-US" sz="2200" b="1" dirty="0"/>
              <a:t>Different system components may have different clock rates</a:t>
            </a:r>
            <a:endParaRPr lang="en-AU" altLang="en-US" sz="2200" b="1" dirty="0"/>
          </a:p>
        </p:txBody>
      </p:sp>
      <p:sp>
        <p:nvSpPr>
          <p:cNvPr id="45059" name="Line 2"/>
          <p:cNvSpPr>
            <a:spLocks noChangeShapeType="1"/>
          </p:cNvSpPr>
          <p:nvPr/>
        </p:nvSpPr>
        <p:spPr bwMode="auto">
          <a:xfrm>
            <a:off x="4151313" y="2751138"/>
            <a:ext cx="17287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060" name="Line 3"/>
          <p:cNvSpPr>
            <a:spLocks noChangeShapeType="1"/>
          </p:cNvSpPr>
          <p:nvPr/>
        </p:nvSpPr>
        <p:spPr bwMode="auto">
          <a:xfrm>
            <a:off x="4151313" y="2822576"/>
            <a:ext cx="0" cy="16557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061" name="Line 4"/>
          <p:cNvSpPr>
            <a:spLocks noChangeShapeType="1"/>
          </p:cNvSpPr>
          <p:nvPr/>
        </p:nvSpPr>
        <p:spPr bwMode="auto">
          <a:xfrm>
            <a:off x="5880100" y="2822576"/>
            <a:ext cx="0" cy="16557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062" name="Line 5"/>
          <p:cNvSpPr>
            <a:spLocks noChangeShapeType="1"/>
          </p:cNvSpPr>
          <p:nvPr/>
        </p:nvSpPr>
        <p:spPr bwMode="auto">
          <a:xfrm>
            <a:off x="7607300" y="2822576"/>
            <a:ext cx="0" cy="16557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063" name="Line 6"/>
          <p:cNvSpPr>
            <a:spLocks noChangeShapeType="1"/>
          </p:cNvSpPr>
          <p:nvPr/>
        </p:nvSpPr>
        <p:spPr bwMode="auto">
          <a:xfrm>
            <a:off x="9336088" y="2822576"/>
            <a:ext cx="0" cy="16557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066" name="Line 10"/>
          <p:cNvSpPr>
            <a:spLocks noChangeShapeType="1"/>
          </p:cNvSpPr>
          <p:nvPr/>
        </p:nvSpPr>
        <p:spPr bwMode="auto">
          <a:xfrm>
            <a:off x="4151314" y="2967038"/>
            <a:ext cx="8636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067" name="Line 11"/>
          <p:cNvSpPr>
            <a:spLocks noChangeShapeType="1"/>
          </p:cNvSpPr>
          <p:nvPr/>
        </p:nvSpPr>
        <p:spPr bwMode="auto">
          <a:xfrm>
            <a:off x="4151313" y="2967040"/>
            <a:ext cx="0" cy="28733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068" name="Line 12"/>
          <p:cNvSpPr>
            <a:spLocks noChangeShapeType="1"/>
          </p:cNvSpPr>
          <p:nvPr/>
        </p:nvSpPr>
        <p:spPr bwMode="auto">
          <a:xfrm>
            <a:off x="5014913" y="2967040"/>
            <a:ext cx="0" cy="28733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069" name="Line 13"/>
          <p:cNvSpPr>
            <a:spLocks noChangeShapeType="1"/>
          </p:cNvSpPr>
          <p:nvPr/>
        </p:nvSpPr>
        <p:spPr bwMode="auto">
          <a:xfrm>
            <a:off x="5014913" y="3254375"/>
            <a:ext cx="8636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070" name="Line 14"/>
          <p:cNvSpPr>
            <a:spLocks noChangeShapeType="1"/>
          </p:cNvSpPr>
          <p:nvPr/>
        </p:nvSpPr>
        <p:spPr bwMode="auto">
          <a:xfrm>
            <a:off x="3863974" y="3254375"/>
            <a:ext cx="2873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071" name="Line 15"/>
          <p:cNvSpPr>
            <a:spLocks noChangeShapeType="1"/>
          </p:cNvSpPr>
          <p:nvPr/>
        </p:nvSpPr>
        <p:spPr bwMode="auto">
          <a:xfrm>
            <a:off x="5880101" y="2967038"/>
            <a:ext cx="863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072" name="Line 16"/>
          <p:cNvSpPr>
            <a:spLocks noChangeShapeType="1"/>
          </p:cNvSpPr>
          <p:nvPr/>
        </p:nvSpPr>
        <p:spPr bwMode="auto">
          <a:xfrm>
            <a:off x="5880100" y="2967040"/>
            <a:ext cx="0" cy="2873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073" name="Line 17"/>
          <p:cNvSpPr>
            <a:spLocks noChangeShapeType="1"/>
          </p:cNvSpPr>
          <p:nvPr/>
        </p:nvSpPr>
        <p:spPr bwMode="auto">
          <a:xfrm>
            <a:off x="6743700" y="2967040"/>
            <a:ext cx="0" cy="2873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074" name="Line 18"/>
          <p:cNvSpPr>
            <a:spLocks noChangeShapeType="1"/>
          </p:cNvSpPr>
          <p:nvPr/>
        </p:nvSpPr>
        <p:spPr bwMode="auto">
          <a:xfrm>
            <a:off x="6743700" y="3254375"/>
            <a:ext cx="863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075" name="Line 19"/>
          <p:cNvSpPr>
            <a:spLocks noChangeShapeType="1"/>
          </p:cNvSpPr>
          <p:nvPr/>
        </p:nvSpPr>
        <p:spPr bwMode="auto">
          <a:xfrm>
            <a:off x="7607301" y="2967038"/>
            <a:ext cx="863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076" name="Line 20"/>
          <p:cNvSpPr>
            <a:spLocks noChangeShapeType="1"/>
          </p:cNvSpPr>
          <p:nvPr/>
        </p:nvSpPr>
        <p:spPr bwMode="auto">
          <a:xfrm>
            <a:off x="7607300" y="2967040"/>
            <a:ext cx="0" cy="2873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077" name="Line 21"/>
          <p:cNvSpPr>
            <a:spLocks noChangeShapeType="1"/>
          </p:cNvSpPr>
          <p:nvPr/>
        </p:nvSpPr>
        <p:spPr bwMode="auto">
          <a:xfrm>
            <a:off x="8470900" y="2967040"/>
            <a:ext cx="0" cy="2873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078" name="Line 22"/>
          <p:cNvSpPr>
            <a:spLocks noChangeShapeType="1"/>
          </p:cNvSpPr>
          <p:nvPr/>
        </p:nvSpPr>
        <p:spPr bwMode="auto">
          <a:xfrm>
            <a:off x="8470901" y="3254375"/>
            <a:ext cx="863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079" name="Line 23"/>
          <p:cNvSpPr>
            <a:spLocks noChangeShapeType="1"/>
          </p:cNvSpPr>
          <p:nvPr/>
        </p:nvSpPr>
        <p:spPr bwMode="auto">
          <a:xfrm>
            <a:off x="9336088" y="2967040"/>
            <a:ext cx="0" cy="2873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080" name="Line 24"/>
          <p:cNvSpPr>
            <a:spLocks noChangeShapeType="1"/>
          </p:cNvSpPr>
          <p:nvPr/>
        </p:nvSpPr>
        <p:spPr bwMode="auto">
          <a:xfrm>
            <a:off x="9336089" y="2967038"/>
            <a:ext cx="2873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081" name="Freeform 25"/>
          <p:cNvSpPr>
            <a:spLocks/>
          </p:cNvSpPr>
          <p:nvPr/>
        </p:nvSpPr>
        <p:spPr bwMode="auto">
          <a:xfrm>
            <a:off x="5735639" y="4046539"/>
            <a:ext cx="288925" cy="287337"/>
          </a:xfrm>
          <a:custGeom>
            <a:avLst/>
            <a:gdLst>
              <a:gd name="T0" fmla="*/ 0 w 182"/>
              <a:gd name="T1" fmla="*/ 229333048 h 181"/>
              <a:gd name="T2" fmla="*/ 115927198 w 182"/>
              <a:gd name="T3" fmla="*/ 0 h 181"/>
              <a:gd name="T4" fmla="*/ 342741234 w 182"/>
              <a:gd name="T5" fmla="*/ 0 h 181"/>
              <a:gd name="T6" fmla="*/ 458668482 w 182"/>
              <a:gd name="T7" fmla="*/ 229333048 h 181"/>
              <a:gd name="T8" fmla="*/ 342741234 w 182"/>
              <a:gd name="T9" fmla="*/ 456146738 h 181"/>
              <a:gd name="T10" fmla="*/ 115927198 w 182"/>
              <a:gd name="T11" fmla="*/ 456146738 h 181"/>
              <a:gd name="T12" fmla="*/ 0 w 182"/>
              <a:gd name="T13" fmla="*/ 229333048 h 18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82"/>
              <a:gd name="T22" fmla="*/ 0 h 181"/>
              <a:gd name="T23" fmla="*/ 182 w 182"/>
              <a:gd name="T24" fmla="*/ 181 h 18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82" h="181">
                <a:moveTo>
                  <a:pt x="0" y="91"/>
                </a:moveTo>
                <a:lnTo>
                  <a:pt x="46" y="0"/>
                </a:lnTo>
                <a:lnTo>
                  <a:pt x="136" y="0"/>
                </a:lnTo>
                <a:lnTo>
                  <a:pt x="182" y="91"/>
                </a:lnTo>
                <a:lnTo>
                  <a:pt x="136" y="181"/>
                </a:lnTo>
                <a:lnTo>
                  <a:pt x="46" y="181"/>
                </a:lnTo>
                <a:lnTo>
                  <a:pt x="0" y="91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082" name="Freeform 26"/>
          <p:cNvSpPr>
            <a:spLocks/>
          </p:cNvSpPr>
          <p:nvPr/>
        </p:nvSpPr>
        <p:spPr bwMode="auto">
          <a:xfrm>
            <a:off x="7464426" y="4046539"/>
            <a:ext cx="288925" cy="287337"/>
          </a:xfrm>
          <a:custGeom>
            <a:avLst/>
            <a:gdLst>
              <a:gd name="T0" fmla="*/ 0 w 182"/>
              <a:gd name="T1" fmla="*/ 229333048 h 181"/>
              <a:gd name="T2" fmla="*/ 115927198 w 182"/>
              <a:gd name="T3" fmla="*/ 0 h 181"/>
              <a:gd name="T4" fmla="*/ 342741234 w 182"/>
              <a:gd name="T5" fmla="*/ 0 h 181"/>
              <a:gd name="T6" fmla="*/ 458668482 w 182"/>
              <a:gd name="T7" fmla="*/ 229333048 h 181"/>
              <a:gd name="T8" fmla="*/ 342741234 w 182"/>
              <a:gd name="T9" fmla="*/ 456146738 h 181"/>
              <a:gd name="T10" fmla="*/ 115927198 w 182"/>
              <a:gd name="T11" fmla="*/ 456146738 h 181"/>
              <a:gd name="T12" fmla="*/ 0 w 182"/>
              <a:gd name="T13" fmla="*/ 229333048 h 18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82"/>
              <a:gd name="T22" fmla="*/ 0 h 181"/>
              <a:gd name="T23" fmla="*/ 182 w 182"/>
              <a:gd name="T24" fmla="*/ 181 h 18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82" h="181">
                <a:moveTo>
                  <a:pt x="0" y="91"/>
                </a:moveTo>
                <a:lnTo>
                  <a:pt x="46" y="0"/>
                </a:lnTo>
                <a:lnTo>
                  <a:pt x="136" y="0"/>
                </a:lnTo>
                <a:lnTo>
                  <a:pt x="182" y="91"/>
                </a:lnTo>
                <a:lnTo>
                  <a:pt x="136" y="181"/>
                </a:lnTo>
                <a:lnTo>
                  <a:pt x="46" y="181"/>
                </a:lnTo>
                <a:lnTo>
                  <a:pt x="0" y="91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083" name="Freeform 27"/>
          <p:cNvSpPr>
            <a:spLocks/>
          </p:cNvSpPr>
          <p:nvPr/>
        </p:nvSpPr>
        <p:spPr bwMode="auto">
          <a:xfrm>
            <a:off x="9191625" y="4046539"/>
            <a:ext cx="288925" cy="287337"/>
          </a:xfrm>
          <a:custGeom>
            <a:avLst/>
            <a:gdLst>
              <a:gd name="T0" fmla="*/ 0 w 182"/>
              <a:gd name="T1" fmla="*/ 229333048 h 181"/>
              <a:gd name="T2" fmla="*/ 115927198 w 182"/>
              <a:gd name="T3" fmla="*/ 0 h 181"/>
              <a:gd name="T4" fmla="*/ 342741234 w 182"/>
              <a:gd name="T5" fmla="*/ 0 h 181"/>
              <a:gd name="T6" fmla="*/ 458668482 w 182"/>
              <a:gd name="T7" fmla="*/ 229333048 h 181"/>
              <a:gd name="T8" fmla="*/ 342741234 w 182"/>
              <a:gd name="T9" fmla="*/ 456146738 h 181"/>
              <a:gd name="T10" fmla="*/ 115927198 w 182"/>
              <a:gd name="T11" fmla="*/ 456146738 h 181"/>
              <a:gd name="T12" fmla="*/ 0 w 182"/>
              <a:gd name="T13" fmla="*/ 229333048 h 18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82"/>
              <a:gd name="T22" fmla="*/ 0 h 181"/>
              <a:gd name="T23" fmla="*/ 182 w 182"/>
              <a:gd name="T24" fmla="*/ 181 h 18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82" h="181">
                <a:moveTo>
                  <a:pt x="0" y="91"/>
                </a:moveTo>
                <a:lnTo>
                  <a:pt x="46" y="0"/>
                </a:lnTo>
                <a:lnTo>
                  <a:pt x="136" y="0"/>
                </a:lnTo>
                <a:lnTo>
                  <a:pt x="182" y="91"/>
                </a:lnTo>
                <a:lnTo>
                  <a:pt x="136" y="181"/>
                </a:lnTo>
                <a:lnTo>
                  <a:pt x="46" y="181"/>
                </a:lnTo>
                <a:lnTo>
                  <a:pt x="0" y="91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084" name="Line 28"/>
          <p:cNvSpPr>
            <a:spLocks noChangeShapeType="1"/>
          </p:cNvSpPr>
          <p:nvPr/>
        </p:nvSpPr>
        <p:spPr bwMode="auto">
          <a:xfrm>
            <a:off x="3863977" y="4478338"/>
            <a:ext cx="59039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085" name="Line 29"/>
          <p:cNvSpPr>
            <a:spLocks noChangeShapeType="1"/>
          </p:cNvSpPr>
          <p:nvPr/>
        </p:nvSpPr>
        <p:spPr bwMode="auto">
          <a:xfrm flipV="1">
            <a:off x="3863975" y="2822576"/>
            <a:ext cx="0" cy="1655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086" name="Text Box 30"/>
          <p:cNvSpPr txBox="1">
            <a:spLocks noChangeArrowheads="1"/>
          </p:cNvSpPr>
          <p:nvPr/>
        </p:nvSpPr>
        <p:spPr bwMode="auto">
          <a:xfrm>
            <a:off x="2208214" y="2971801"/>
            <a:ext cx="146065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r>
              <a:rPr lang="en-US" altLang="en-US" sz="1600">
                <a:solidFill>
                  <a:prstClr val="black"/>
                </a:solidFill>
              </a:rPr>
              <a:t>Clock (cycles)</a:t>
            </a:r>
            <a:endParaRPr lang="en-AU" altLang="en-US" sz="1600">
              <a:solidFill>
                <a:prstClr val="black"/>
              </a:solidFill>
            </a:endParaRPr>
          </a:p>
        </p:txBody>
      </p:sp>
      <p:sp>
        <p:nvSpPr>
          <p:cNvPr id="45087" name="Text Box 31"/>
          <p:cNvSpPr txBox="1">
            <a:spLocks noChangeArrowheads="1"/>
          </p:cNvSpPr>
          <p:nvPr/>
        </p:nvSpPr>
        <p:spPr bwMode="auto">
          <a:xfrm>
            <a:off x="2208214" y="3403601"/>
            <a:ext cx="170110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r>
              <a:rPr lang="en-US" altLang="en-US" sz="1600" dirty="0">
                <a:solidFill>
                  <a:prstClr val="black"/>
                </a:solidFill>
              </a:rPr>
              <a:t>Data transfer</a:t>
            </a:r>
            <a:br>
              <a:rPr lang="en-US" altLang="en-US" sz="1600" dirty="0">
                <a:solidFill>
                  <a:prstClr val="black"/>
                </a:solidFill>
              </a:rPr>
            </a:br>
            <a:r>
              <a:rPr lang="en-US" altLang="en-US" sz="1600" dirty="0">
                <a:solidFill>
                  <a:prstClr val="black"/>
                </a:solidFill>
              </a:rPr>
              <a:t>and computation</a:t>
            </a:r>
            <a:endParaRPr lang="en-AU" altLang="en-US" sz="1600" dirty="0">
              <a:solidFill>
                <a:prstClr val="black"/>
              </a:solidFill>
            </a:endParaRPr>
          </a:p>
        </p:txBody>
      </p:sp>
      <p:sp>
        <p:nvSpPr>
          <p:cNvPr id="45088" name="Text Box 32"/>
          <p:cNvSpPr txBox="1">
            <a:spLocks noChangeArrowheads="1"/>
          </p:cNvSpPr>
          <p:nvPr/>
        </p:nvSpPr>
        <p:spPr bwMode="auto">
          <a:xfrm>
            <a:off x="2208214" y="4051301"/>
            <a:ext cx="134844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r>
              <a:rPr lang="en-US" altLang="en-US" sz="1600">
                <a:solidFill>
                  <a:prstClr val="black"/>
                </a:solidFill>
              </a:rPr>
              <a:t>Update state</a:t>
            </a:r>
            <a:endParaRPr lang="en-AU" altLang="en-US" sz="1600">
              <a:solidFill>
                <a:prstClr val="black"/>
              </a:solidFill>
            </a:endParaRPr>
          </a:p>
        </p:txBody>
      </p:sp>
      <p:sp>
        <p:nvSpPr>
          <p:cNvPr id="45089" name="Rectangle 33"/>
          <p:cNvSpPr>
            <a:spLocks noChangeArrowheads="1"/>
          </p:cNvSpPr>
          <p:nvPr/>
        </p:nvSpPr>
        <p:spPr bwMode="auto">
          <a:xfrm>
            <a:off x="4440240" y="2678112"/>
            <a:ext cx="1150937" cy="1444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5090" name="Text Box 34"/>
          <p:cNvSpPr txBox="1">
            <a:spLocks noChangeArrowheads="1"/>
          </p:cNvSpPr>
          <p:nvPr/>
        </p:nvSpPr>
        <p:spPr bwMode="auto">
          <a:xfrm>
            <a:off x="4361451" y="2538413"/>
            <a:ext cx="13227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527517"/>
            <a:r>
              <a:rPr lang="en-US" altLang="en-US" sz="1600" dirty="0">
                <a:solidFill>
                  <a:prstClr val="black"/>
                </a:solidFill>
              </a:rPr>
              <a:t>Clock period</a:t>
            </a:r>
            <a:endParaRPr lang="en-AU" altLang="en-US" sz="1600" dirty="0">
              <a:solidFill>
                <a:prstClr val="black"/>
              </a:solidFill>
            </a:endParaRPr>
          </a:p>
        </p:txBody>
      </p:sp>
      <p:sp>
        <p:nvSpPr>
          <p:cNvPr id="45091" name="Rectangle 35"/>
          <p:cNvSpPr>
            <a:spLocks noChangeArrowheads="1"/>
          </p:cNvSpPr>
          <p:nvPr/>
        </p:nvSpPr>
        <p:spPr bwMode="auto">
          <a:xfrm>
            <a:off x="3210547" y="4712872"/>
            <a:ext cx="7772400" cy="194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defTabSz="527517">
              <a:spcBef>
                <a:spcPct val="20000"/>
              </a:spcBef>
              <a:buClr>
                <a:srgbClr val="800080"/>
              </a:buClr>
              <a:buSzPct val="60000"/>
            </a:pPr>
            <a:r>
              <a:rPr lang="en-US" altLang="en-US" sz="2000" b="1" dirty="0">
                <a:solidFill>
                  <a:prstClr val="black"/>
                </a:solidFill>
              </a:rPr>
              <a:t>Clock period: </a:t>
            </a:r>
            <a:r>
              <a:rPr lang="en-US" altLang="en-US" sz="2000" dirty="0">
                <a:solidFill>
                  <a:prstClr val="black"/>
                </a:solidFill>
              </a:rPr>
              <a:t>duration of a clock cycle</a:t>
            </a:r>
          </a:p>
          <a:p>
            <a:pPr marL="527517" lvl="1" indent="0" defTabSz="527517">
              <a:spcBef>
                <a:spcPct val="20000"/>
              </a:spcBef>
              <a:buClr>
                <a:srgbClr val="0000FF"/>
              </a:buClr>
              <a:buSzPct val="55000"/>
            </a:pPr>
            <a:r>
              <a:rPr lang="en-US" altLang="en-US" sz="2000" dirty="0">
                <a:solidFill>
                  <a:prstClr val="black"/>
                </a:solidFill>
              </a:rPr>
              <a:t>e.g., 250ps = 0.25ns = 250×10</a:t>
            </a:r>
            <a:r>
              <a:rPr lang="en-US" altLang="en-US" sz="2000" baseline="30000" dirty="0">
                <a:solidFill>
                  <a:prstClr val="black"/>
                </a:solidFill>
              </a:rPr>
              <a:t>–12</a:t>
            </a:r>
            <a:r>
              <a:rPr lang="en-US" altLang="en-US" sz="2000" dirty="0">
                <a:solidFill>
                  <a:prstClr val="black"/>
                </a:solidFill>
              </a:rPr>
              <a:t>s</a:t>
            </a:r>
          </a:p>
          <a:p>
            <a:pPr marL="0" indent="0" defTabSz="527517">
              <a:spcBef>
                <a:spcPct val="20000"/>
              </a:spcBef>
              <a:buClr>
                <a:srgbClr val="800080"/>
              </a:buClr>
              <a:buSzPct val="60000"/>
            </a:pPr>
            <a:r>
              <a:rPr lang="en-US" altLang="en-US" sz="2000" b="1" dirty="0">
                <a:solidFill>
                  <a:prstClr val="black"/>
                </a:solidFill>
              </a:rPr>
              <a:t>Clock frequency (rate): </a:t>
            </a:r>
            <a:r>
              <a:rPr lang="en-US" altLang="en-US" sz="2000" dirty="0">
                <a:solidFill>
                  <a:prstClr val="black"/>
                </a:solidFill>
              </a:rPr>
              <a:t>cycles per second</a:t>
            </a:r>
          </a:p>
          <a:p>
            <a:pPr marL="527517" lvl="1" indent="0" defTabSz="527517">
              <a:spcBef>
                <a:spcPct val="20000"/>
              </a:spcBef>
              <a:buClr>
                <a:srgbClr val="0000FF"/>
              </a:buClr>
              <a:buSzPct val="55000"/>
            </a:pPr>
            <a:r>
              <a:rPr lang="en-US" altLang="en-US" sz="2000" dirty="0">
                <a:solidFill>
                  <a:prstClr val="black"/>
                </a:solidFill>
              </a:rPr>
              <a:t>e.g., 4.0GHz = 4000MHz = 4.0×10</a:t>
            </a:r>
            <a:r>
              <a:rPr lang="en-US" altLang="en-US" sz="2000" baseline="30000" dirty="0">
                <a:solidFill>
                  <a:prstClr val="black"/>
                </a:solidFill>
              </a:rPr>
              <a:t>9</a:t>
            </a:r>
            <a:r>
              <a:rPr lang="en-US" altLang="en-US" sz="2000" dirty="0">
                <a:solidFill>
                  <a:prstClr val="black"/>
                </a:solidFill>
              </a:rPr>
              <a:t>Hz</a:t>
            </a:r>
            <a:endParaRPr lang="en-AU" altLang="en-US" sz="2000" dirty="0">
              <a:solidFill>
                <a:prstClr val="black"/>
              </a:solidFill>
            </a:endParaRPr>
          </a:p>
        </p:txBody>
      </p:sp>
      <p:sp>
        <p:nvSpPr>
          <p:cNvPr id="45092" name="Freeform 36"/>
          <p:cNvSpPr>
            <a:spLocks/>
          </p:cNvSpPr>
          <p:nvPr/>
        </p:nvSpPr>
        <p:spPr bwMode="auto">
          <a:xfrm>
            <a:off x="5880101" y="3541714"/>
            <a:ext cx="1727200" cy="287337"/>
          </a:xfrm>
          <a:custGeom>
            <a:avLst/>
            <a:gdLst>
              <a:gd name="T0" fmla="*/ 0 w 1088"/>
              <a:gd name="T1" fmla="*/ 226813691 h 181"/>
              <a:gd name="T2" fmla="*/ 113407824 w 1088"/>
              <a:gd name="T3" fmla="*/ 0 h 181"/>
              <a:gd name="T4" fmla="*/ 2147483647 w 1088"/>
              <a:gd name="T5" fmla="*/ 0 h 181"/>
              <a:gd name="T6" fmla="*/ 2147483647 w 1088"/>
              <a:gd name="T7" fmla="*/ 226813691 h 181"/>
              <a:gd name="T8" fmla="*/ 2147483647 w 1088"/>
              <a:gd name="T9" fmla="*/ 456146738 h 181"/>
              <a:gd name="T10" fmla="*/ 113407824 w 1088"/>
              <a:gd name="T11" fmla="*/ 456146738 h 181"/>
              <a:gd name="T12" fmla="*/ 0 w 1088"/>
              <a:gd name="T13" fmla="*/ 226813691 h 18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088"/>
              <a:gd name="T22" fmla="*/ 0 h 181"/>
              <a:gd name="T23" fmla="*/ 1088 w 1088"/>
              <a:gd name="T24" fmla="*/ 181 h 18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088" h="181">
                <a:moveTo>
                  <a:pt x="0" y="90"/>
                </a:moveTo>
                <a:lnTo>
                  <a:pt x="45" y="0"/>
                </a:lnTo>
                <a:lnTo>
                  <a:pt x="1043" y="0"/>
                </a:lnTo>
                <a:lnTo>
                  <a:pt x="1088" y="90"/>
                </a:lnTo>
                <a:lnTo>
                  <a:pt x="1043" y="181"/>
                </a:lnTo>
                <a:lnTo>
                  <a:pt x="45" y="181"/>
                </a:lnTo>
                <a:lnTo>
                  <a:pt x="0" y="9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093" name="Freeform 37"/>
          <p:cNvSpPr>
            <a:spLocks/>
          </p:cNvSpPr>
          <p:nvPr/>
        </p:nvSpPr>
        <p:spPr bwMode="auto">
          <a:xfrm>
            <a:off x="4151313" y="3541714"/>
            <a:ext cx="1727200" cy="287337"/>
          </a:xfrm>
          <a:custGeom>
            <a:avLst/>
            <a:gdLst>
              <a:gd name="T0" fmla="*/ 0 w 1088"/>
              <a:gd name="T1" fmla="*/ 226813691 h 181"/>
              <a:gd name="T2" fmla="*/ 113407824 w 1088"/>
              <a:gd name="T3" fmla="*/ 0 h 181"/>
              <a:gd name="T4" fmla="*/ 2147483647 w 1088"/>
              <a:gd name="T5" fmla="*/ 0 h 181"/>
              <a:gd name="T6" fmla="*/ 2147483647 w 1088"/>
              <a:gd name="T7" fmla="*/ 226813691 h 181"/>
              <a:gd name="T8" fmla="*/ 2147483647 w 1088"/>
              <a:gd name="T9" fmla="*/ 456146738 h 181"/>
              <a:gd name="T10" fmla="*/ 113407824 w 1088"/>
              <a:gd name="T11" fmla="*/ 456146738 h 181"/>
              <a:gd name="T12" fmla="*/ 0 w 1088"/>
              <a:gd name="T13" fmla="*/ 226813691 h 18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088"/>
              <a:gd name="T22" fmla="*/ 0 h 181"/>
              <a:gd name="T23" fmla="*/ 1088 w 1088"/>
              <a:gd name="T24" fmla="*/ 181 h 18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088" h="181">
                <a:moveTo>
                  <a:pt x="0" y="90"/>
                </a:moveTo>
                <a:lnTo>
                  <a:pt x="45" y="0"/>
                </a:lnTo>
                <a:lnTo>
                  <a:pt x="1043" y="0"/>
                </a:lnTo>
                <a:lnTo>
                  <a:pt x="1088" y="90"/>
                </a:lnTo>
                <a:lnTo>
                  <a:pt x="1043" y="181"/>
                </a:lnTo>
                <a:lnTo>
                  <a:pt x="45" y="181"/>
                </a:lnTo>
                <a:lnTo>
                  <a:pt x="0" y="9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094" name="Freeform 38"/>
          <p:cNvSpPr>
            <a:spLocks/>
          </p:cNvSpPr>
          <p:nvPr/>
        </p:nvSpPr>
        <p:spPr bwMode="auto">
          <a:xfrm>
            <a:off x="7607300" y="3541714"/>
            <a:ext cx="1727200" cy="287337"/>
          </a:xfrm>
          <a:custGeom>
            <a:avLst/>
            <a:gdLst>
              <a:gd name="T0" fmla="*/ 0 w 1088"/>
              <a:gd name="T1" fmla="*/ 226813691 h 181"/>
              <a:gd name="T2" fmla="*/ 113407824 w 1088"/>
              <a:gd name="T3" fmla="*/ 0 h 181"/>
              <a:gd name="T4" fmla="*/ 2147483647 w 1088"/>
              <a:gd name="T5" fmla="*/ 0 h 181"/>
              <a:gd name="T6" fmla="*/ 2147483647 w 1088"/>
              <a:gd name="T7" fmla="*/ 226813691 h 181"/>
              <a:gd name="T8" fmla="*/ 2147483647 w 1088"/>
              <a:gd name="T9" fmla="*/ 456146738 h 181"/>
              <a:gd name="T10" fmla="*/ 113407824 w 1088"/>
              <a:gd name="T11" fmla="*/ 456146738 h 181"/>
              <a:gd name="T12" fmla="*/ 0 w 1088"/>
              <a:gd name="T13" fmla="*/ 226813691 h 18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088"/>
              <a:gd name="T22" fmla="*/ 0 h 181"/>
              <a:gd name="T23" fmla="*/ 1088 w 1088"/>
              <a:gd name="T24" fmla="*/ 181 h 18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088" h="181">
                <a:moveTo>
                  <a:pt x="0" y="90"/>
                </a:moveTo>
                <a:lnTo>
                  <a:pt x="45" y="0"/>
                </a:lnTo>
                <a:lnTo>
                  <a:pt x="1043" y="0"/>
                </a:lnTo>
                <a:lnTo>
                  <a:pt x="1088" y="90"/>
                </a:lnTo>
                <a:lnTo>
                  <a:pt x="1043" y="181"/>
                </a:lnTo>
                <a:lnTo>
                  <a:pt x="45" y="181"/>
                </a:lnTo>
                <a:lnTo>
                  <a:pt x="0" y="9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B0B047-8656-4A62-8118-1B66180DF0FC}"/>
              </a:ext>
            </a:extLst>
          </p:cNvPr>
          <p:cNvSpPr txBox="1"/>
          <p:nvPr/>
        </p:nvSpPr>
        <p:spPr>
          <a:xfrm>
            <a:off x="1666726" y="2434884"/>
            <a:ext cx="1543821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77" dirty="0">
                <a:solidFill>
                  <a:srgbClr val="FF0000"/>
                </a:solidFill>
                <a:latin typeface="Calibri"/>
              </a:rPr>
              <a:t>A clock cycle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0A7E23F-BA0D-42ED-B16F-47AF89888AB7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210547" y="2640870"/>
            <a:ext cx="846897" cy="4289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37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0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0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5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5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5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5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5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5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5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5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5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5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5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5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5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5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5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5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5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5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5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5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5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5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5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5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5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9" grpId="0" animBg="1"/>
      <p:bldP spid="45060" grpId="0" animBg="1"/>
      <p:bldP spid="45061" grpId="0" animBg="1"/>
      <p:bldP spid="45062" grpId="0" animBg="1"/>
      <p:bldP spid="45063" grpId="0" animBg="1"/>
      <p:bldP spid="45066" grpId="0" animBg="1"/>
      <p:bldP spid="45067" grpId="0" animBg="1"/>
      <p:bldP spid="45068" grpId="0" animBg="1"/>
      <p:bldP spid="45069" grpId="0" animBg="1"/>
      <p:bldP spid="45070" grpId="0" animBg="1"/>
      <p:bldP spid="45071" grpId="0" animBg="1"/>
      <p:bldP spid="45072" grpId="0" animBg="1"/>
      <p:bldP spid="45073" grpId="0" animBg="1"/>
      <p:bldP spid="45074" grpId="0" animBg="1"/>
      <p:bldP spid="45075" grpId="0" animBg="1"/>
      <p:bldP spid="45076" grpId="0" animBg="1"/>
      <p:bldP spid="45077" grpId="0" animBg="1"/>
      <p:bldP spid="45078" grpId="0" animBg="1"/>
      <p:bldP spid="45079" grpId="0" animBg="1"/>
      <p:bldP spid="45080" grpId="0" animBg="1"/>
      <p:bldP spid="45081" grpId="0" animBg="1"/>
      <p:bldP spid="45082" grpId="0" animBg="1"/>
      <p:bldP spid="45083" grpId="0" animBg="1"/>
      <p:bldP spid="45084" grpId="0" animBg="1"/>
      <p:bldP spid="45085" grpId="0" animBg="1"/>
      <p:bldP spid="45086" grpId="0"/>
      <p:bldP spid="45087" grpId="0"/>
      <p:bldP spid="45088" grpId="0"/>
      <p:bldP spid="45089" grpId="0" animBg="1"/>
      <p:bldP spid="45090" grpId="0"/>
      <p:bldP spid="45092" grpId="0" animBg="1"/>
      <p:bldP spid="45093" grpId="0" animBg="1"/>
      <p:bldP spid="45094" grpId="0" animBg="1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CPU Time Estimation</a:t>
            </a:r>
            <a:endParaRPr lang="en-AU" altLang="en-US" dirty="0"/>
          </a:p>
        </p:txBody>
      </p:sp>
      <p:sp>
        <p:nvSpPr>
          <p:cNvPr id="4101" name="Rectangle 3"/>
          <p:cNvSpPr>
            <a:spLocks noGrp="1" noChangeArrowheads="1"/>
          </p:cNvSpPr>
          <p:nvPr>
            <p:ph idx="1"/>
          </p:nvPr>
        </p:nvSpPr>
        <p:spPr>
          <a:xfrm>
            <a:off x="976679" y="1171078"/>
            <a:ext cx="6453718" cy="4964611"/>
          </a:xfrm>
        </p:spPr>
        <p:txBody>
          <a:bodyPr>
            <a:noAutofit/>
          </a:bodyPr>
          <a:lstStyle/>
          <a:p>
            <a:pPr eaLnBrk="1" hangingPunct="1"/>
            <a:r>
              <a:rPr lang="en-AU" altLang="en-US" sz="2000" dirty="0"/>
              <a:t>A code line of high-level language program can be translated to </a:t>
            </a:r>
            <a:r>
              <a:rPr lang="en-AU" altLang="en-US" sz="2000" b="1" dirty="0"/>
              <a:t>one or multiple</a:t>
            </a:r>
            <a:r>
              <a:rPr lang="en-AU" altLang="en-US" sz="2000" dirty="0"/>
              <a:t> assembly code lines</a:t>
            </a:r>
          </a:p>
          <a:p>
            <a:pPr eaLnBrk="1" hangingPunct="1"/>
            <a:endParaRPr lang="en-AU" altLang="en-US" sz="2000" dirty="0"/>
          </a:p>
          <a:p>
            <a:pPr eaLnBrk="1" hangingPunct="1"/>
            <a:r>
              <a:rPr lang="en-AU" altLang="en-US" sz="2000" dirty="0"/>
              <a:t>CPU processes a piece of machine code for each assembly code line, one by one</a:t>
            </a:r>
          </a:p>
          <a:p>
            <a:pPr lvl="1"/>
            <a:endParaRPr lang="en-AU" altLang="en-US" sz="2000" dirty="0"/>
          </a:p>
          <a:p>
            <a:pPr eaLnBrk="1" hangingPunct="1"/>
            <a:r>
              <a:rPr lang="en-AU" altLang="en-US" sz="2000" b="1" dirty="0"/>
              <a:t>Example: </a:t>
            </a:r>
            <a:r>
              <a:rPr lang="en-AU" altLang="en-US" sz="2000" dirty="0"/>
              <a:t>Application A has 1000 assembly lines. CPU has 250 </a:t>
            </a:r>
            <a:r>
              <a:rPr lang="en-AU" altLang="en-US" sz="2000" dirty="0" err="1"/>
              <a:t>ps</a:t>
            </a:r>
            <a:r>
              <a:rPr lang="en-AU" altLang="en-US" sz="2000" dirty="0"/>
              <a:t> clock period.</a:t>
            </a:r>
          </a:p>
          <a:p>
            <a:pPr marL="0" indent="0">
              <a:buNone/>
            </a:pPr>
            <a:r>
              <a:rPr lang="en-AU" altLang="en-US" sz="2000" dirty="0"/>
              <a:t>	</a:t>
            </a:r>
          </a:p>
          <a:p>
            <a:pPr marL="0" indent="0">
              <a:buNone/>
            </a:pPr>
            <a:r>
              <a:rPr lang="en-AU" altLang="en-US" sz="2000" b="1" dirty="0"/>
              <a:t>	Clock cycles for Application A </a:t>
            </a:r>
          </a:p>
          <a:p>
            <a:pPr marL="0" indent="0">
              <a:buNone/>
            </a:pPr>
            <a:r>
              <a:rPr lang="en-AU" altLang="en-US" sz="2000" dirty="0"/>
              <a:t>	= 1000 </a:t>
            </a:r>
            <a:r>
              <a:rPr lang="en-US" altLang="en-US" sz="2000" dirty="0"/>
              <a:t>cycles</a:t>
            </a:r>
            <a:endParaRPr lang="en-AU" altLang="en-US" sz="2000" dirty="0"/>
          </a:p>
          <a:p>
            <a:pPr marL="0" indent="0">
              <a:buNone/>
            </a:pPr>
            <a:endParaRPr lang="en-AU" altLang="en-US" sz="2000" dirty="0"/>
          </a:p>
          <a:p>
            <a:pPr marL="0" indent="0">
              <a:buNone/>
            </a:pPr>
            <a:r>
              <a:rPr lang="en-AU" altLang="en-US" sz="2000" dirty="0"/>
              <a:t>	</a:t>
            </a:r>
            <a:r>
              <a:rPr lang="en-AU" altLang="en-US" sz="2000" b="1" dirty="0"/>
              <a:t>CPU time for Application A </a:t>
            </a:r>
          </a:p>
          <a:p>
            <a:pPr marL="0" indent="0">
              <a:buNone/>
            </a:pPr>
            <a:r>
              <a:rPr lang="en-AU" altLang="en-US" sz="2000" dirty="0"/>
              <a:t>	= 1000 cycles x 250 </a:t>
            </a:r>
            <a:r>
              <a:rPr lang="en-AU" altLang="en-US" sz="2000" dirty="0" err="1"/>
              <a:t>ps</a:t>
            </a:r>
            <a:r>
              <a:rPr lang="en-AU" altLang="en-US" sz="2000" dirty="0"/>
              <a:t> = 250</a:t>
            </a:r>
            <a:r>
              <a:rPr lang="en-US" altLang="en-US" sz="2000" dirty="0"/>
              <a:t>×10</a:t>
            </a:r>
            <a:r>
              <a:rPr lang="en-US" altLang="en-US" sz="2000" baseline="30000" dirty="0"/>
              <a:t>–9</a:t>
            </a:r>
            <a:r>
              <a:rPr lang="en-US" altLang="en-US" sz="2000" dirty="0"/>
              <a:t>s</a:t>
            </a:r>
            <a:r>
              <a:rPr lang="en-AU" altLang="en-US" sz="2000" dirty="0"/>
              <a:t>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21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6" name="Picture 10" descr="f01-03-P374493">
            <a:extLst>
              <a:ext uri="{FF2B5EF4-FFF2-40B4-BE49-F238E27FC236}">
                <a16:creationId xmlns:a16="http://schemas.microsoft.com/office/drawing/2014/main" id="{96CCF6EC-24C9-4AF8-8DB3-5A9C875B1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871" y="1268413"/>
            <a:ext cx="3228975" cy="505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172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0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0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CPU Time</a:t>
            </a:r>
            <a:endParaRPr lang="en-AU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ABB79F-D941-4B5D-AE92-16E2F9761EA3}"/>
              </a:ext>
            </a:extLst>
          </p:cNvPr>
          <p:cNvSpPr/>
          <p:nvPr/>
        </p:nvSpPr>
        <p:spPr>
          <a:xfrm>
            <a:off x="2334114" y="2530890"/>
            <a:ext cx="7391885" cy="15071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527517"/>
            <a:r>
              <a:rPr lang="en-US" sz="2769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CPU Time</a:t>
            </a:r>
            <a:r>
              <a:rPr lang="en-US" sz="2769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769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Clock Cycles</a:t>
            </a:r>
            <a:r>
              <a:rPr lang="en-US" sz="2769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 </a:t>
            </a:r>
            <a:r>
              <a:rPr lang="en-US" sz="2769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Clock Period</a:t>
            </a:r>
          </a:p>
          <a:p>
            <a:pPr defTabSz="527517"/>
            <a:r>
              <a:rPr lang="en-US" sz="2769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  = </a:t>
            </a:r>
            <a:r>
              <a:rPr lang="en-US" sz="2769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Clock Cycles</a:t>
            </a:r>
            <a:r>
              <a:rPr lang="en-US" sz="2769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sz="2769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Clock Frequency</a:t>
            </a:r>
          </a:p>
        </p:txBody>
      </p:sp>
    </p:spTree>
    <p:extLst>
      <p:ext uri="{BB962C8B-B14F-4D97-AF65-F5344CB8AC3E}">
        <p14:creationId xmlns:p14="http://schemas.microsoft.com/office/powerpoint/2010/main" val="9689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Instruction Count and CPI</a:t>
            </a:r>
            <a:endParaRPr lang="en-AU" altLang="en-US" dirty="0"/>
          </a:p>
        </p:txBody>
      </p:sp>
      <p:sp>
        <p:nvSpPr>
          <p:cNvPr id="4101" name="Rectangle 3"/>
          <p:cNvSpPr>
            <a:spLocks noGrp="1" noChangeArrowheads="1"/>
          </p:cNvSpPr>
          <p:nvPr>
            <p:ph idx="1"/>
          </p:nvPr>
        </p:nvSpPr>
        <p:spPr>
          <a:xfrm>
            <a:off x="729029" y="1256803"/>
            <a:ext cx="6840580" cy="4964611"/>
          </a:xfrm>
        </p:spPr>
        <p:txBody>
          <a:bodyPr>
            <a:normAutofit/>
          </a:bodyPr>
          <a:lstStyle/>
          <a:p>
            <a:pPr eaLnBrk="1" hangingPunct="1"/>
            <a:r>
              <a:rPr lang="en-AU" altLang="en-US" sz="2308" dirty="0"/>
              <a:t>An assembly line is also called one </a:t>
            </a:r>
            <a:r>
              <a:rPr lang="en-AU" altLang="en-US" sz="2308" b="1" dirty="0">
                <a:solidFill>
                  <a:srgbClr val="0070C0"/>
                </a:solidFill>
              </a:rPr>
              <a:t>Instruction</a:t>
            </a:r>
          </a:p>
          <a:p>
            <a:pPr eaLnBrk="1" hangingPunct="1"/>
            <a:endParaRPr lang="en-AU" altLang="en-US" sz="2308" dirty="0"/>
          </a:p>
          <a:p>
            <a:pPr eaLnBrk="1" hangingPunct="1"/>
            <a:r>
              <a:rPr lang="en-AU" altLang="en-US" sz="2308" dirty="0"/>
              <a:t>In some CPUs, an instruction may take </a:t>
            </a:r>
            <a:r>
              <a:rPr lang="en-AU" altLang="en-US" sz="2308" b="1" dirty="0"/>
              <a:t>multiple clock cycles</a:t>
            </a:r>
          </a:p>
          <a:p>
            <a:pPr eaLnBrk="1" hangingPunct="1"/>
            <a:endParaRPr lang="en-AU" altLang="en-US" sz="2308" dirty="0"/>
          </a:p>
          <a:p>
            <a:pPr eaLnBrk="1" hangingPunct="1"/>
            <a:r>
              <a:rPr lang="en-AU" altLang="en-US" sz="2308" b="1" dirty="0"/>
              <a:t>CPU Time equation can be rewritten</a:t>
            </a:r>
          </a:p>
          <a:p>
            <a:pPr eaLnBrk="1" hangingPunct="1"/>
            <a:endParaRPr lang="en-AU" altLang="en-US" sz="2308" dirty="0"/>
          </a:p>
          <a:p>
            <a:pPr eaLnBrk="1" hangingPunct="1"/>
            <a:endParaRPr lang="en-AU" altLang="en-US" sz="2308" dirty="0"/>
          </a:p>
          <a:p>
            <a:pPr eaLnBrk="1" hangingPunct="1"/>
            <a:endParaRPr lang="en-AU" altLang="en-US" sz="2308" dirty="0"/>
          </a:p>
          <a:p>
            <a:pPr eaLnBrk="1" hangingPunct="1"/>
            <a:endParaRPr lang="en-AU" altLang="en-US" sz="2308" dirty="0"/>
          </a:p>
          <a:p>
            <a:pPr eaLnBrk="1" hangingPunct="1"/>
            <a:r>
              <a:rPr lang="en-AU" altLang="en-US" sz="2308" b="1" dirty="0"/>
              <a:t>Cycles Per Instruction</a:t>
            </a:r>
            <a:r>
              <a:rPr lang="en-AU" altLang="en-US" sz="2308" dirty="0"/>
              <a:t> is also called </a:t>
            </a:r>
            <a:r>
              <a:rPr lang="en-AU" altLang="en-US" sz="2308" b="1" dirty="0">
                <a:solidFill>
                  <a:srgbClr val="0070C0"/>
                </a:solidFill>
              </a:rPr>
              <a:t>CPI</a:t>
            </a:r>
          </a:p>
          <a:p>
            <a:pPr eaLnBrk="1" hangingPunct="1"/>
            <a:endParaRPr lang="en-AU" altLang="en-US" sz="2308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6" name="Picture 10" descr="f01-03-P374493">
            <a:extLst>
              <a:ext uri="{FF2B5EF4-FFF2-40B4-BE49-F238E27FC236}">
                <a16:creationId xmlns:a16="http://schemas.microsoft.com/office/drawing/2014/main" id="{96CCF6EC-24C9-4AF8-8DB3-5A9C875B1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584" y="1268413"/>
            <a:ext cx="3228975" cy="505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D67077B-7878-4371-A5FF-D53611D06CB2}"/>
              </a:ext>
            </a:extLst>
          </p:cNvPr>
          <p:cNvSpPr/>
          <p:nvPr/>
        </p:nvSpPr>
        <p:spPr>
          <a:xfrm>
            <a:off x="910004" y="3866305"/>
            <a:ext cx="7942385" cy="10205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527517"/>
            <a:r>
              <a:rPr lang="en-US" sz="2077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CPU Time</a:t>
            </a:r>
            <a:r>
              <a:rPr lang="en-US" sz="2077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defTabSz="527517"/>
            <a:r>
              <a:rPr lang="en-US" sz="2077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= </a:t>
            </a:r>
            <a:r>
              <a:rPr lang="en-US" sz="2077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Clock Cycles</a:t>
            </a:r>
            <a:r>
              <a:rPr lang="en-US" sz="2077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 </a:t>
            </a:r>
            <a:r>
              <a:rPr lang="en-US" sz="2077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Clock Period</a:t>
            </a:r>
          </a:p>
          <a:p>
            <a:pPr defTabSz="527517"/>
            <a:r>
              <a:rPr lang="en-US" sz="2077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= </a:t>
            </a:r>
            <a:r>
              <a:rPr lang="en-US" sz="2077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Instruction Count</a:t>
            </a:r>
            <a:r>
              <a:rPr lang="en-US" sz="2077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 </a:t>
            </a:r>
            <a:r>
              <a:rPr lang="en-US" sz="2077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Cycles Per Instruction</a:t>
            </a:r>
            <a:r>
              <a:rPr lang="en-US" sz="2077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 </a:t>
            </a:r>
            <a:r>
              <a:rPr lang="en-US" sz="2077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Clock Period</a:t>
            </a:r>
          </a:p>
        </p:txBody>
      </p:sp>
    </p:spTree>
    <p:extLst>
      <p:ext uri="{BB962C8B-B14F-4D97-AF65-F5344CB8AC3E}">
        <p14:creationId xmlns:p14="http://schemas.microsoft.com/office/powerpoint/2010/main" val="223313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0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CPI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program takes 33 billion instructions to run</a:t>
            </a:r>
          </a:p>
          <a:p>
            <a:r>
              <a:rPr lang="en-US" sz="2400" dirty="0"/>
              <a:t>CPU processes instructions at 2 cycles per instruction</a:t>
            </a:r>
          </a:p>
          <a:p>
            <a:r>
              <a:rPr lang="en-US" sz="2400" dirty="0"/>
              <a:t>Clock speed is 3GHz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What is estimated CPU Time for this program?</a:t>
            </a:r>
          </a:p>
          <a:p>
            <a:pPr marL="0" indent="0">
              <a:buNone/>
            </a:pPr>
            <a:r>
              <a:rPr lang="en-AU" altLang="en-US" sz="2400" dirty="0"/>
              <a:t>	</a:t>
            </a:r>
          </a:p>
          <a:p>
            <a:pPr marL="0" indent="0">
              <a:buNone/>
            </a:pPr>
            <a:r>
              <a:rPr lang="en-AU" altLang="en-US" sz="2400" dirty="0"/>
              <a:t>	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33A387-79B5-4809-B70A-1C338B1D55B1}"/>
              </a:ext>
            </a:extLst>
          </p:cNvPr>
          <p:cNvSpPr/>
          <p:nvPr/>
        </p:nvSpPr>
        <p:spPr>
          <a:xfrm>
            <a:off x="1835883" y="3487615"/>
            <a:ext cx="8124578" cy="142095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527517"/>
            <a:r>
              <a:rPr lang="en-US" sz="2308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CPU Time </a:t>
            </a:r>
            <a:r>
              <a:rPr lang="en-US" sz="2308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2308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Instruction Count</a:t>
            </a:r>
            <a:r>
              <a:rPr lang="en-US" sz="2308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 </a:t>
            </a:r>
            <a:r>
              <a:rPr lang="en-US" sz="2308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CPI</a:t>
            </a:r>
            <a:r>
              <a:rPr lang="en-US" sz="2308" baseline="-25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8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 </a:t>
            </a:r>
            <a:r>
              <a:rPr lang="en-US" sz="2308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Clock Period</a:t>
            </a:r>
            <a:endParaRPr lang="en-US" sz="2308" baseline="-25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527517"/>
            <a:r>
              <a:rPr lang="en-US" sz="2308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     = 33 x 10</a:t>
            </a:r>
            <a:r>
              <a:rPr lang="en-US" sz="2308" baseline="300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n-US" sz="2308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 2 x 1/(3 x 10</a:t>
            </a:r>
            <a:r>
              <a:rPr lang="en-US" sz="2308" baseline="300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n-US" sz="2308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308" baseline="-25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527517"/>
            <a:r>
              <a:rPr lang="en-US" sz="2308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     = 22 seconds</a:t>
            </a:r>
            <a:endParaRPr lang="en-US" sz="2308" baseline="300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98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CPI and Average CPI</a:t>
            </a:r>
            <a:endParaRPr lang="en-AU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32339" y="1128615"/>
                <a:ext cx="7114341" cy="5300793"/>
              </a:xfrm>
            </p:spPr>
            <p:txBody>
              <a:bodyPr>
                <a:normAutofit/>
              </a:bodyPr>
              <a:lstStyle/>
              <a:p>
                <a:pPr eaLnBrk="1" hangingPunct="1"/>
                <a:r>
                  <a:rPr lang="en-AU" altLang="en-US" sz="2308" b="1" dirty="0"/>
                  <a:t>In some CPUs, different types of instructions </a:t>
                </a:r>
                <a:r>
                  <a:rPr lang="en-AU" altLang="en-US" sz="2308" dirty="0"/>
                  <a:t>(i.e. integer instruction vs. floating point instruction) </a:t>
                </a:r>
                <a:r>
                  <a:rPr lang="en-AU" altLang="en-US" sz="2308" b="1" dirty="0"/>
                  <a:t>may take different number of cycles</a:t>
                </a:r>
              </a:p>
              <a:p>
                <a:pPr eaLnBrk="1" hangingPunct="1"/>
                <a:endParaRPr lang="en-AU" altLang="en-US" sz="2308" dirty="0"/>
              </a:p>
              <a:p>
                <a:pPr eaLnBrk="1" hangingPunct="1"/>
                <a:r>
                  <a:rPr lang="en-AU" altLang="en-US" sz="2308" b="1" dirty="0"/>
                  <a:t>CPU Time equation can be rewritten</a:t>
                </a:r>
              </a:p>
              <a:p>
                <a:pPr eaLnBrk="1" hangingPunct="1"/>
                <a:endParaRPr lang="en-AU" altLang="en-US" sz="2308" dirty="0"/>
              </a:p>
              <a:p>
                <a:pPr eaLnBrk="1" hangingPunct="1"/>
                <a:endParaRPr lang="en-AU" altLang="en-US" sz="2308" dirty="0"/>
              </a:p>
              <a:p>
                <a:pPr eaLnBrk="1" hangingPunct="1"/>
                <a:endParaRPr lang="en-AU" altLang="en-US" sz="2308" dirty="0"/>
              </a:p>
              <a:p>
                <a:pPr eaLnBrk="1" hangingPunct="1"/>
                <a:endParaRPr lang="en-AU" altLang="en-US" sz="2308" dirty="0"/>
              </a:p>
              <a:p>
                <a:pPr eaLnBrk="1" hangingPunct="1"/>
                <a:r>
                  <a:rPr lang="en-AU" altLang="en-US" sz="2308" b="1" dirty="0"/>
                  <a:t>Average CPI</a:t>
                </a:r>
              </a:p>
              <a:p>
                <a:pPr marL="527517" lvl="1" indent="0">
                  <a:buNone/>
                </a:pPr>
                <a:r>
                  <a:rPr lang="en-AU" altLang="en-US" sz="1846" dirty="0"/>
                  <a:t>= Total Clock Cycles / Total IC</a:t>
                </a:r>
              </a:p>
              <a:p>
                <a:pPr marL="527517" lvl="1" indent="0">
                  <a:buNone/>
                </a:pPr>
                <a:r>
                  <a:rPr lang="en-AU" altLang="en-US" sz="1846" dirty="0"/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AU" altLang="en-US" sz="1846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en-US" sz="1846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en-US" sz="1846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IC</m:t>
                        </m:r>
                        <m:r>
                          <a:rPr lang="en-US" altLang="en-US" sz="1846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1846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en-US" sz="1846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US" altLang="en-US" sz="1846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en-US" sz="1846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CPI</m:t>
                        </m:r>
                        <m:r>
                          <a:rPr lang="en-US" altLang="en-US" sz="1846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nary>
                  </m:oMath>
                </a14:m>
                <a:r>
                  <a:rPr lang="en-AU" altLang="en-US" sz="1615" dirty="0">
                    <a:ea typeface="Cambria Math" panose="02040503050406030204" pitchFamily="18" charset="0"/>
                  </a:rPr>
                  <a:t>  </a:t>
                </a:r>
                <a:r>
                  <a:rPr lang="en-AU" altLang="en-US" sz="1615" dirty="0"/>
                  <a:t>/ </a:t>
                </a:r>
                <a:r>
                  <a:rPr lang="en-AU" altLang="en-US" sz="1615" dirty="0">
                    <a:ea typeface="Cambria Math" panose="02040503050406030204" pitchFamily="18" charset="0"/>
                  </a:rPr>
                  <a:t>Total IC</a:t>
                </a:r>
                <a:endParaRPr lang="en-AU" altLang="en-US" sz="1846" dirty="0"/>
              </a:p>
            </p:txBody>
          </p:sp>
        </mc:Choice>
        <mc:Fallback xmlns="">
          <p:sp>
            <p:nvSpPr>
              <p:cNvPr id="410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2339" y="1128615"/>
                <a:ext cx="7114341" cy="5300793"/>
              </a:xfrm>
              <a:blipFill>
                <a:blip r:embed="rId3"/>
                <a:stretch>
                  <a:fillRect l="-1028" t="-805" r="-943" b="-3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25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6" name="Picture 10" descr="f01-03-P374493">
            <a:extLst>
              <a:ext uri="{FF2B5EF4-FFF2-40B4-BE49-F238E27FC236}">
                <a16:creationId xmlns:a16="http://schemas.microsoft.com/office/drawing/2014/main" id="{96CCF6EC-24C9-4AF8-8DB3-5A9C875B1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871" y="1268413"/>
            <a:ext cx="3228975" cy="505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D67077B-7878-4371-A5FF-D53611D06CB2}"/>
                  </a:ext>
                </a:extLst>
              </p:cNvPr>
              <p:cNvSpPr/>
              <p:nvPr/>
            </p:nvSpPr>
            <p:spPr>
              <a:xfrm>
                <a:off x="1348154" y="3153597"/>
                <a:ext cx="5282712" cy="128264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527517"/>
                <a:r>
                  <a:rPr lang="en-US" sz="2077" b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CPU Time</a:t>
                </a:r>
                <a:r>
                  <a:rPr lang="en-US" sz="2077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:r>
                  <a:rPr lang="en-US" sz="2077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Clock Cycles</a:t>
                </a:r>
                <a:r>
                  <a:rPr lang="en-US" sz="2077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x </a:t>
                </a:r>
                <a:r>
                  <a:rPr lang="en-US" sz="2077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Clock Period</a:t>
                </a:r>
              </a:p>
              <a:p>
                <a:pPr defTabSz="527517"/>
                <a:r>
                  <a:rPr lang="en-US" sz="2077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	   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AU" altLang="en-US" sz="2077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en-US" sz="2077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en-US" sz="2077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IC</m:t>
                        </m:r>
                        <m:r>
                          <a:rPr lang="en-US" altLang="en-US" sz="2077" i="1" baseline="-250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077" baseline="-250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en-US" sz="2077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US" altLang="en-US" sz="2077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en-US" sz="2077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CPI</m:t>
                        </m:r>
                        <m:r>
                          <a:rPr lang="en-US" altLang="en-US" sz="2077" i="1" baseline="-250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nary>
                  </m:oMath>
                </a14:m>
                <a:r>
                  <a:rPr lang="en-AU" altLang="en-US" sz="1846" dirty="0">
                    <a:solidFill>
                      <a:prstClr val="white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 </a:t>
                </a:r>
                <a:r>
                  <a:rPr lang="en-AU" altLang="en-US" sz="2077" dirty="0">
                    <a:solidFill>
                      <a:prstClr val="white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x </a:t>
                </a:r>
                <a:r>
                  <a:rPr lang="en-AU" altLang="en-US" sz="2077" dirty="0">
                    <a:solidFill>
                      <a:srgbClr val="FFFF00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Clock Period</a:t>
                </a:r>
                <a:endParaRPr lang="en-US" sz="2077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D67077B-7878-4371-A5FF-D53611D06C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154" y="3153597"/>
                <a:ext cx="5282712" cy="12826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CF5CE0B5-6E4C-49DB-B6DA-6417853C11BC}"/>
              </a:ext>
            </a:extLst>
          </p:cNvPr>
          <p:cNvSpPr/>
          <p:nvPr/>
        </p:nvSpPr>
        <p:spPr>
          <a:xfrm>
            <a:off x="4577130" y="4306948"/>
            <a:ext cx="4420551" cy="1282639"/>
          </a:xfrm>
          <a:prstGeom prst="wedgeEllipseCallout">
            <a:avLst>
              <a:gd name="adj1" fmla="val -56015"/>
              <a:gd name="adj2" fmla="val -59440"/>
            </a:avLst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Sum of (IC of each type instruction x CPI of the type)</a:t>
            </a:r>
          </a:p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(IC = instruction count)</a:t>
            </a:r>
          </a:p>
        </p:txBody>
      </p:sp>
      <p:sp>
        <p:nvSpPr>
          <p:cNvPr id="9" name="Double Bracket 8">
            <a:extLst>
              <a:ext uri="{FF2B5EF4-FFF2-40B4-BE49-F238E27FC236}">
                <a16:creationId xmlns:a16="http://schemas.microsoft.com/office/drawing/2014/main" id="{F0842EBB-F9BD-46CA-9923-978875235843}"/>
              </a:ext>
            </a:extLst>
          </p:cNvPr>
          <p:cNvSpPr/>
          <p:nvPr/>
        </p:nvSpPr>
        <p:spPr>
          <a:xfrm>
            <a:off x="1460307" y="5551980"/>
            <a:ext cx="979603" cy="350345"/>
          </a:xfrm>
          <a:prstGeom prst="bracketPair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srgbClr val="FFFF00"/>
              </a:solidFill>
              <a:latin typeface="Calibri"/>
            </a:endParaRPr>
          </a:p>
        </p:txBody>
      </p:sp>
      <p:sp>
        <p:nvSpPr>
          <p:cNvPr id="7" name="Double Bracket 6">
            <a:extLst>
              <a:ext uri="{FF2B5EF4-FFF2-40B4-BE49-F238E27FC236}">
                <a16:creationId xmlns:a16="http://schemas.microsoft.com/office/drawing/2014/main" id="{5D86E43D-4B12-4FF1-948B-A128BF355EE0}"/>
              </a:ext>
            </a:extLst>
          </p:cNvPr>
          <p:cNvSpPr/>
          <p:nvPr/>
        </p:nvSpPr>
        <p:spPr>
          <a:xfrm>
            <a:off x="3268585" y="3779012"/>
            <a:ext cx="1051370" cy="350345"/>
          </a:xfrm>
          <a:prstGeom prst="bracketPair">
            <a:avLst/>
          </a:prstGeom>
          <a:ln w="12700">
            <a:solidFill>
              <a:srgbClr val="FF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srgbClr val="FFFF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803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9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Example: Average CPI </a:t>
            </a:r>
            <a:endParaRPr lang="en-AU" altLang="en-US" dirty="0"/>
          </a:p>
        </p:txBody>
      </p:sp>
      <p:graphicFrame>
        <p:nvGraphicFramePr>
          <p:cNvPr id="321576" name="Group 40"/>
          <p:cNvGraphicFramePr>
            <a:graphicFrameLocks noGrp="1"/>
          </p:cNvGraphicFramePr>
          <p:nvPr/>
        </p:nvGraphicFramePr>
        <p:xfrm>
          <a:off x="2672494" y="1247440"/>
          <a:ext cx="6600823" cy="2177578"/>
        </p:xfrm>
        <a:graphic>
          <a:graphicData uri="http://schemas.openxmlformats.org/drawingml/2006/table">
            <a:tbl>
              <a:tblPr/>
              <a:tblGrid>
                <a:gridCol w="2088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3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34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34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24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3306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Instruction Type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Integer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Floating point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Branch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Load/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Store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85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CPI for type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38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Instruction Count in program A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38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Instruction Count in program B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6112" name="Rectangle 31"/>
          <p:cNvSpPr>
            <a:spLocks noChangeArrowheads="1"/>
          </p:cNvSpPr>
          <p:nvPr/>
        </p:nvSpPr>
        <p:spPr bwMode="auto">
          <a:xfrm>
            <a:off x="609601" y="3607580"/>
            <a:ext cx="6038849" cy="2550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95638" indent="-395638" defTabSz="527517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</a:pPr>
            <a:r>
              <a:rPr lang="en-US" altLang="en-US" b="1" dirty="0">
                <a:solidFill>
                  <a:prstClr val="black"/>
                </a:solidFill>
              </a:rPr>
              <a:t>Program A: Total Instructions = 80</a:t>
            </a:r>
          </a:p>
          <a:p>
            <a:pPr marL="395638" indent="-395638" defTabSz="527517">
              <a:spcBef>
                <a:spcPct val="20000"/>
              </a:spcBef>
              <a:buSzPct val="60000"/>
              <a:buFont typeface="Wingdings" panose="05000000000000000000" pitchFamily="2" charset="2"/>
              <a:buChar char="n"/>
            </a:pPr>
            <a:endParaRPr lang="en-US" altLang="en-US" b="1" dirty="0">
              <a:solidFill>
                <a:prstClr val="black"/>
              </a:solidFill>
            </a:endParaRPr>
          </a:p>
          <a:p>
            <a:pPr marL="0" indent="0" defTabSz="527517">
              <a:spcBef>
                <a:spcPct val="20000"/>
              </a:spcBef>
              <a:buSzPct val="60000"/>
            </a:pPr>
            <a:r>
              <a:rPr lang="en-US" altLang="en-US" b="1" dirty="0">
                <a:solidFill>
                  <a:prstClr val="black"/>
                </a:solidFill>
              </a:rPr>
              <a:t>Clock Cycles = 50×1 + 10×2 + 10×4 + 10x3 = 140</a:t>
            </a:r>
          </a:p>
          <a:p>
            <a:pPr marL="285750" indent="-285750" defTabSz="527517">
              <a:spcBef>
                <a:spcPct val="20000"/>
              </a:spcBef>
              <a:buSzPct val="60000"/>
              <a:buFontTx/>
              <a:buChar char="-"/>
            </a:pPr>
            <a:endParaRPr lang="en-US" altLang="en-US" b="1" dirty="0">
              <a:solidFill>
                <a:prstClr val="black"/>
              </a:solidFill>
            </a:endParaRPr>
          </a:p>
          <a:p>
            <a:pPr marL="0" indent="0" defTabSz="527517">
              <a:spcBef>
                <a:spcPct val="20000"/>
              </a:spcBef>
              <a:buSzPct val="60000"/>
            </a:pPr>
            <a:r>
              <a:rPr lang="en-US" altLang="en-US" b="1" dirty="0">
                <a:solidFill>
                  <a:prstClr val="black"/>
                </a:solidFill>
              </a:rPr>
              <a:t>Avg. CPI = 140/80 = 1.75</a:t>
            </a:r>
          </a:p>
          <a:p>
            <a:pPr marL="0" indent="0" defTabSz="527517">
              <a:spcBef>
                <a:spcPct val="20000"/>
              </a:spcBef>
              <a:buSzPct val="60000"/>
            </a:pPr>
            <a:endParaRPr lang="en-US" altLang="en-US" b="1" dirty="0">
              <a:solidFill>
                <a:prstClr val="black"/>
              </a:solidFill>
            </a:endParaRPr>
          </a:p>
          <a:p>
            <a:pPr marL="0" indent="0" defTabSz="527517">
              <a:spcBef>
                <a:spcPct val="20000"/>
              </a:spcBef>
              <a:buSzPct val="60000"/>
            </a:pPr>
            <a:r>
              <a:rPr lang="en-US" altLang="en-US" b="1" dirty="0">
                <a:solidFill>
                  <a:prstClr val="black"/>
                </a:solidFill>
              </a:rPr>
              <a:t>CPU time (if Clock period = 100 </a:t>
            </a:r>
            <a:r>
              <a:rPr lang="en-US" altLang="en-US" b="1" dirty="0" err="1">
                <a:solidFill>
                  <a:prstClr val="black"/>
                </a:solidFill>
              </a:rPr>
              <a:t>ps</a:t>
            </a:r>
            <a:r>
              <a:rPr lang="en-US" altLang="en-US" b="1" dirty="0">
                <a:solidFill>
                  <a:prstClr val="black"/>
                </a:solidFill>
              </a:rPr>
              <a:t>)</a:t>
            </a:r>
          </a:p>
          <a:p>
            <a:pPr marL="527517" lvl="1" indent="0" defTabSz="527517">
              <a:spcBef>
                <a:spcPct val="20000"/>
              </a:spcBef>
              <a:buClr>
                <a:prstClr val="black">
                  <a:lumMod val="65000"/>
                  <a:lumOff val="35000"/>
                </a:prstClr>
              </a:buClr>
              <a:buSzPct val="55000"/>
            </a:pPr>
            <a:r>
              <a:rPr lang="en-US" altLang="en-US" b="1" dirty="0">
                <a:solidFill>
                  <a:prstClr val="black"/>
                </a:solidFill>
              </a:rPr>
              <a:t>     = 1.75 x 80 x 100ps = 14000 </a:t>
            </a:r>
            <a:r>
              <a:rPr lang="en-US" altLang="en-US" b="1" dirty="0" err="1">
                <a:solidFill>
                  <a:prstClr val="black"/>
                </a:solidFill>
              </a:rPr>
              <a:t>ps</a:t>
            </a:r>
            <a:r>
              <a:rPr lang="en-US" altLang="en-US" b="1" dirty="0">
                <a:solidFill>
                  <a:prstClr val="black"/>
                </a:solidFill>
              </a:rPr>
              <a:t> = 14ns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26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773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1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1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1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1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>
            <a:extLst>
              <a:ext uri="{FF2B5EF4-FFF2-40B4-BE49-F238E27FC236}">
                <a16:creationId xmlns:a16="http://schemas.microsoft.com/office/drawing/2014/main" id="{7CFA1B09-F783-4AAB-88FB-DF86C33A16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Power and Performance</a:t>
            </a:r>
          </a:p>
        </p:txBody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4A4223EE-561C-4D4A-B416-053C7451C2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79723" y="4752335"/>
            <a:ext cx="8270875" cy="647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400" b="1" dirty="0"/>
              <a:t>In CMOS IC technology</a:t>
            </a:r>
          </a:p>
        </p:txBody>
      </p:sp>
      <p:pic>
        <p:nvPicPr>
          <p:cNvPr id="10250" name="Picture 11">
            <a:extLst>
              <a:ext uri="{FF2B5EF4-FFF2-40B4-BE49-F238E27FC236}">
                <a16:creationId xmlns:a16="http://schemas.microsoft.com/office/drawing/2014/main" id="{DA8B35C1-CFF3-49F8-9C9D-BED2B6857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402" y="1089025"/>
            <a:ext cx="8229660" cy="3530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0096B30-4AAF-450F-87E7-F8A848651C18}"/>
              </a:ext>
            </a:extLst>
          </p:cNvPr>
          <p:cNvSpPr/>
          <p:nvPr/>
        </p:nvSpPr>
        <p:spPr>
          <a:xfrm>
            <a:off x="2328677" y="5321453"/>
            <a:ext cx="7942385" cy="647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527517"/>
            <a:r>
              <a:rPr lang="en-US" sz="2769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 </a:t>
            </a:r>
            <a:r>
              <a:rPr lang="en-US" sz="2769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2769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Capacitive load</a:t>
            </a:r>
            <a:r>
              <a:rPr lang="en-US" sz="2769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 </a:t>
            </a:r>
            <a:r>
              <a:rPr lang="en-US" sz="2769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Voltage</a:t>
            </a:r>
            <a:r>
              <a:rPr lang="en-US" sz="2769" baseline="30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769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69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 </a:t>
            </a:r>
            <a:r>
              <a:rPr lang="en-US" sz="2769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Frequency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5" grpId="0" build="p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154" dirty="0"/>
              <a:t>Issue with Power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149" y="1239638"/>
            <a:ext cx="9170497" cy="4877001"/>
          </a:xfrm>
        </p:spPr>
        <p:txBody>
          <a:bodyPr>
            <a:normAutofit/>
          </a:bodyPr>
          <a:lstStyle/>
          <a:p>
            <a:r>
              <a:rPr lang="en-US" altLang="en-US" sz="2200" b="1" dirty="0"/>
              <a:t>Increasing core frequency may burn your processor!</a:t>
            </a:r>
          </a:p>
          <a:p>
            <a:pPr marL="527517" lvl="1" indent="0">
              <a:buNone/>
            </a:pPr>
            <a:r>
              <a:rPr lang="en-US" altLang="en-US" sz="2000" dirty="0"/>
              <a:t>- Almost all energy consumption turns into heat</a:t>
            </a:r>
          </a:p>
          <a:p>
            <a:endParaRPr lang="en-US" altLang="en-US" sz="2200" dirty="0"/>
          </a:p>
          <a:p>
            <a:r>
              <a:rPr lang="en-US" altLang="en-US" sz="2200" b="1" dirty="0"/>
              <a:t>Cooling is costly</a:t>
            </a:r>
          </a:p>
          <a:p>
            <a:endParaRPr lang="en-US" altLang="en-US" sz="2200" dirty="0"/>
          </a:p>
          <a:p>
            <a:endParaRPr lang="en-US" altLang="en-US" sz="2200" dirty="0"/>
          </a:p>
          <a:p>
            <a:endParaRPr lang="en-US" altLang="en-US" sz="2200" dirty="0"/>
          </a:p>
          <a:p>
            <a:endParaRPr lang="en-US" altLang="en-US" sz="2200" dirty="0"/>
          </a:p>
          <a:p>
            <a:endParaRPr lang="en-US" altLang="en-US" sz="2200" dirty="0"/>
          </a:p>
          <a:p>
            <a:r>
              <a:rPr lang="en-US" altLang="en-US" sz="2200" b="1" dirty="0"/>
              <a:t>Design more efficient system instead</a:t>
            </a:r>
          </a:p>
          <a:p>
            <a:pPr marL="0" indent="0">
              <a:buNone/>
            </a:pPr>
            <a:r>
              <a:rPr lang="en-US" altLang="en-US" sz="2200" dirty="0"/>
              <a:t>	</a:t>
            </a:r>
            <a:r>
              <a:rPr lang="en-US" altLang="en-US" sz="2000" dirty="0"/>
              <a:t>- Multicore, etc..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106278" y="6340466"/>
            <a:ext cx="2461846" cy="365125"/>
          </a:xfrm>
        </p:spPr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28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B46C9404-8E8C-4F31-8061-EB5B9A864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922" y="2384840"/>
            <a:ext cx="3611682" cy="280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picture containing indoor, sitting, table, food&#10;&#10;Description automatically generated">
            <a:extLst>
              <a:ext uri="{FF2B5EF4-FFF2-40B4-BE49-F238E27FC236}">
                <a16:creationId xmlns:a16="http://schemas.microsoft.com/office/drawing/2014/main" id="{C3253E08-53F0-4906-943F-65366FB58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105" y="3323280"/>
            <a:ext cx="2505657" cy="1267994"/>
          </a:xfrm>
          <a:prstGeom prst="rect">
            <a:avLst/>
          </a:prstGeom>
        </p:spPr>
      </p:pic>
      <p:pic>
        <p:nvPicPr>
          <p:cNvPr id="15" name="Picture 14" descr="A circuit board&#10;&#10;Description automatically generated">
            <a:extLst>
              <a:ext uri="{FF2B5EF4-FFF2-40B4-BE49-F238E27FC236}">
                <a16:creationId xmlns:a16="http://schemas.microsoft.com/office/drawing/2014/main" id="{0649B8FD-E744-4082-B80E-47148A131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718" y="3100570"/>
            <a:ext cx="2356248" cy="156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1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69" y="322384"/>
            <a:ext cx="10550769" cy="654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716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The Software’s Point of View</a:t>
            </a:r>
            <a:endParaRPr lang="en-AU" altLang="en-US" dirty="0"/>
          </a:p>
        </p:txBody>
      </p:sp>
      <p:sp>
        <p:nvSpPr>
          <p:cNvPr id="27652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2308" b="1" dirty="0"/>
              <a:t>Application software</a:t>
            </a:r>
          </a:p>
          <a:p>
            <a:pPr lvl="1" eaLnBrk="1" hangingPunct="1"/>
            <a:r>
              <a:rPr lang="en-US" altLang="en-US" sz="2077" dirty="0"/>
              <a:t>Written in high-level language</a:t>
            </a:r>
          </a:p>
          <a:p>
            <a:pPr eaLnBrk="1" hangingPunct="1"/>
            <a:endParaRPr lang="en-US" altLang="en-US" sz="2308" dirty="0"/>
          </a:p>
          <a:p>
            <a:pPr eaLnBrk="1" hangingPunct="1"/>
            <a:r>
              <a:rPr lang="en-US" altLang="en-US" sz="2308" b="1" dirty="0"/>
              <a:t>System software</a:t>
            </a:r>
          </a:p>
          <a:p>
            <a:pPr lvl="1" eaLnBrk="1" hangingPunct="1"/>
            <a:r>
              <a:rPr lang="en-US" altLang="en-US" sz="2077" b="1" dirty="0"/>
              <a:t>Compiler:</a:t>
            </a:r>
            <a:r>
              <a:rPr lang="en-US" altLang="en-US" sz="2077" dirty="0"/>
              <a:t> translates HLL code to machine code</a:t>
            </a:r>
          </a:p>
          <a:p>
            <a:pPr lvl="1" eaLnBrk="1" hangingPunct="1"/>
            <a:r>
              <a:rPr lang="en-US" altLang="en-US" sz="2077" b="1" dirty="0"/>
              <a:t>Operating System: </a:t>
            </a:r>
            <a:r>
              <a:rPr lang="en-US" altLang="en-US" sz="2077" dirty="0"/>
              <a:t>service code</a:t>
            </a:r>
          </a:p>
          <a:p>
            <a:pPr lvl="2" eaLnBrk="1" hangingPunct="1"/>
            <a:r>
              <a:rPr lang="en-US" altLang="en-US" sz="1846" dirty="0"/>
              <a:t>Handling input/output</a:t>
            </a:r>
          </a:p>
          <a:p>
            <a:pPr lvl="2" eaLnBrk="1" hangingPunct="1"/>
            <a:r>
              <a:rPr lang="en-US" altLang="en-US" sz="1846" dirty="0"/>
              <a:t>Managing memory and storage</a:t>
            </a:r>
          </a:p>
          <a:p>
            <a:pPr lvl="2" eaLnBrk="1" hangingPunct="1"/>
            <a:r>
              <a:rPr lang="en-US" altLang="en-US" sz="1846" dirty="0"/>
              <a:t>Scheduling tasks &amp; sharing resources</a:t>
            </a:r>
          </a:p>
          <a:p>
            <a:pPr eaLnBrk="1" hangingPunct="1"/>
            <a:endParaRPr lang="en-US" altLang="en-US" sz="2308" dirty="0"/>
          </a:p>
          <a:p>
            <a:pPr eaLnBrk="1" hangingPunct="1"/>
            <a:r>
              <a:rPr lang="en-US" altLang="en-US" sz="2308" b="1" dirty="0"/>
              <a:t>Hardware</a:t>
            </a:r>
          </a:p>
          <a:p>
            <a:pPr lvl="1" eaLnBrk="1" hangingPunct="1"/>
            <a:r>
              <a:rPr lang="en-US" altLang="en-US" sz="2077" dirty="0"/>
              <a:t>Processor, memory, I/O controllers, …</a:t>
            </a:r>
            <a:endParaRPr lang="en-AU" altLang="en-US" sz="2077" dirty="0"/>
          </a:p>
        </p:txBody>
      </p:sp>
      <p:pic>
        <p:nvPicPr>
          <p:cNvPr id="27654" name="Picture 11" descr="f01-02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825" y="3279531"/>
            <a:ext cx="2659020" cy="2659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855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6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6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6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6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6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6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6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6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65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65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The Codes’ Point of View</a:t>
            </a:r>
            <a:endParaRPr lang="en-AU" altLang="en-US" dirty="0"/>
          </a:p>
        </p:txBody>
      </p:sp>
      <p:sp>
        <p:nvSpPr>
          <p:cNvPr id="28676" name="Rectangle 9"/>
          <p:cNvSpPr>
            <a:spLocks noGrp="1" noChangeArrowheads="1"/>
          </p:cNvSpPr>
          <p:nvPr>
            <p:ph idx="1"/>
          </p:nvPr>
        </p:nvSpPr>
        <p:spPr>
          <a:xfrm>
            <a:off x="1216269" y="1244117"/>
            <a:ext cx="6471138" cy="4964611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308" b="1" dirty="0"/>
              <a:t>High-level language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77" dirty="0"/>
              <a:t>Abstraction Level closer to problem domain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77" dirty="0"/>
              <a:t>Provides for productivity and portability </a:t>
            </a:r>
          </a:p>
          <a:p>
            <a:pPr lvl="1" eaLnBrk="1" hangingPunct="1">
              <a:lnSpc>
                <a:spcPct val="90000"/>
              </a:lnSpc>
            </a:pPr>
            <a:endParaRPr lang="en-AU" altLang="en-US" sz="2308" dirty="0"/>
          </a:p>
          <a:p>
            <a:pPr lvl="1" eaLnBrk="1" hangingPunct="1">
              <a:lnSpc>
                <a:spcPct val="90000"/>
              </a:lnSpc>
            </a:pPr>
            <a:endParaRPr lang="en-AU" altLang="en-US" sz="2308" dirty="0"/>
          </a:p>
          <a:p>
            <a:pPr eaLnBrk="1" hangingPunct="1">
              <a:lnSpc>
                <a:spcPct val="90000"/>
              </a:lnSpc>
            </a:pPr>
            <a:r>
              <a:rPr lang="en-US" altLang="en-US" sz="2308" b="1" dirty="0"/>
              <a:t>Assembly language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77" dirty="0"/>
              <a:t>Textual representation of instructions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308" dirty="0"/>
          </a:p>
          <a:p>
            <a:pPr lvl="1" eaLnBrk="1" hangingPunct="1">
              <a:lnSpc>
                <a:spcPct val="90000"/>
              </a:lnSpc>
            </a:pPr>
            <a:endParaRPr lang="en-US" altLang="en-US" sz="2308" dirty="0"/>
          </a:p>
          <a:p>
            <a:pPr eaLnBrk="1" hangingPunct="1">
              <a:lnSpc>
                <a:spcPct val="90000"/>
              </a:lnSpc>
            </a:pPr>
            <a:r>
              <a:rPr lang="en-US" altLang="en-US" sz="2308" b="1" dirty="0"/>
              <a:t>Hardware representation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77" dirty="0"/>
              <a:t>Binary digits (bits)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77" dirty="0"/>
              <a:t>Encoded instructions and data</a:t>
            </a:r>
          </a:p>
        </p:txBody>
      </p:sp>
      <p:pic>
        <p:nvPicPr>
          <p:cNvPr id="28677" name="Picture 10" descr="f01-03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871" y="1224212"/>
            <a:ext cx="3228975" cy="505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231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6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6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6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6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67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AU" altLang="en-US" dirty="0"/>
              <a:t>Hardware’s Point of View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EAA52A-2538-4A9A-8C56-DAB9A7978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777" y="1567141"/>
            <a:ext cx="8311842" cy="47102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EA3A03-39F0-4F9D-A336-679A4B5B8CED}"/>
              </a:ext>
            </a:extLst>
          </p:cNvPr>
          <p:cNvSpPr txBox="1"/>
          <p:nvPr/>
        </p:nvSpPr>
        <p:spPr>
          <a:xfrm>
            <a:off x="1348154" y="1092073"/>
            <a:ext cx="5328138" cy="41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27517"/>
            <a:r>
              <a:rPr lang="en-US" altLang="en-US" sz="2077" b="1" dirty="0">
                <a:solidFill>
                  <a:prstClr val="black"/>
                </a:solidFill>
                <a:latin typeface="Calibri"/>
              </a:rPr>
              <a:t>Computer Organization:</a:t>
            </a:r>
            <a:endParaRPr lang="en-US" sz="2077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5824E3-636F-4528-98DB-724FE49EBB78}"/>
              </a:ext>
            </a:extLst>
          </p:cNvPr>
          <p:cNvSpPr txBox="1"/>
          <p:nvPr/>
        </p:nvSpPr>
        <p:spPr>
          <a:xfrm>
            <a:off x="7083048" y="1502441"/>
            <a:ext cx="2144079" cy="41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27517"/>
            <a:r>
              <a:rPr lang="en-US" altLang="en-US" sz="2077" b="1" dirty="0">
                <a:solidFill>
                  <a:srgbClr val="FF0000"/>
                </a:solidFill>
                <a:latin typeface="Calibri"/>
              </a:rPr>
              <a:t>Nowadays DRAM</a:t>
            </a:r>
            <a:endParaRPr lang="en-US" sz="2077" b="1" dirty="0">
              <a:solidFill>
                <a:srgbClr val="FF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319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AU" altLang="en-US" dirty="0"/>
              <a:t>Your Thoughts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7D7982-4A4F-4366-9745-E424D9738D0F}"/>
              </a:ext>
            </a:extLst>
          </p:cNvPr>
          <p:cNvSpPr txBox="1"/>
          <p:nvPr/>
        </p:nvSpPr>
        <p:spPr>
          <a:xfrm>
            <a:off x="858116" y="1563970"/>
            <a:ext cx="94605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27517"/>
            <a:r>
              <a:rPr lang="en-US" altLang="en-US" sz="2800" b="1" dirty="0">
                <a:latin typeface="Calibri"/>
              </a:rPr>
              <a:t>Try to conclude with as few words as possible: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FDF778-3A33-49AE-8833-D0B63A06B05D}"/>
              </a:ext>
            </a:extLst>
          </p:cNvPr>
          <p:cNvSpPr txBox="1"/>
          <p:nvPr/>
        </p:nvSpPr>
        <p:spPr>
          <a:xfrm>
            <a:off x="2173180" y="2611217"/>
            <a:ext cx="895201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27517"/>
            <a:r>
              <a:rPr lang="en-US" altLang="en-US" sz="2800" b="1" dirty="0">
                <a:solidFill>
                  <a:srgbClr val="00B050"/>
                </a:solidFill>
                <a:latin typeface="Calibri"/>
              </a:rPr>
              <a:t>Computer Organization vs. Computer Architecture</a:t>
            </a:r>
          </a:p>
          <a:p>
            <a:pPr defTabSz="527517"/>
            <a:r>
              <a:rPr lang="en-US" altLang="en-US" sz="2800" b="1" dirty="0">
                <a:solidFill>
                  <a:srgbClr val="00B050"/>
                </a:solidFill>
                <a:latin typeface="Calibri"/>
              </a:rPr>
              <a:t> </a:t>
            </a:r>
          </a:p>
          <a:p>
            <a:pPr defTabSz="527517"/>
            <a:r>
              <a:rPr lang="en-US" altLang="en-US" sz="2800" b="1" dirty="0">
                <a:solidFill>
                  <a:srgbClr val="00B050"/>
                </a:solidFill>
                <a:latin typeface="Calibri"/>
              </a:rPr>
              <a:t>	– What is the key difference?</a:t>
            </a:r>
            <a:endParaRPr lang="en-US" sz="2800" b="1" dirty="0">
              <a:solidFill>
                <a:srgbClr val="00B05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486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Examples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72" y="1019385"/>
            <a:ext cx="3419963" cy="261507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159" y="2091525"/>
            <a:ext cx="7046868" cy="44241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68681" y="6494194"/>
            <a:ext cx="5592044" cy="305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385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Figures from http://www.techinsights.com/teardown.com/apple-iphone-6/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8181900" y="4282094"/>
            <a:ext cx="375946" cy="64274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37415" y="3855942"/>
            <a:ext cx="1239955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77">
                <a:solidFill>
                  <a:srgbClr val="FF0000"/>
                </a:solidFill>
                <a:latin typeface="Calibri"/>
              </a:rPr>
              <a:t>Processor</a:t>
            </a:r>
          </a:p>
        </p:txBody>
      </p:sp>
      <p:sp>
        <p:nvSpPr>
          <p:cNvPr id="9" name="Down Arrow 8"/>
          <p:cNvSpPr/>
          <p:nvPr/>
        </p:nvSpPr>
        <p:spPr>
          <a:xfrm rot="16626876">
            <a:off x="4839784" y="5673596"/>
            <a:ext cx="375946" cy="91371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43895" y="5748427"/>
            <a:ext cx="1716817" cy="731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527517"/>
            <a:r>
              <a:rPr lang="en-US" sz="2077" dirty="0">
                <a:solidFill>
                  <a:srgbClr val="FF0000"/>
                </a:solidFill>
                <a:latin typeface="Calibri"/>
              </a:rPr>
              <a:t>Main memory</a:t>
            </a:r>
          </a:p>
          <a:p>
            <a:pPr algn="ctr" defTabSz="527517"/>
            <a:r>
              <a:rPr lang="en-US" sz="2077" dirty="0">
                <a:solidFill>
                  <a:srgbClr val="FF0000"/>
                </a:solidFill>
                <a:latin typeface="Calibri"/>
              </a:rPr>
              <a:t>(SDRAM)</a:t>
            </a:r>
          </a:p>
        </p:txBody>
      </p:sp>
    </p:spTree>
    <p:extLst>
      <p:ext uri="{BB962C8B-B14F-4D97-AF65-F5344CB8AC3E}">
        <p14:creationId xmlns:p14="http://schemas.microsoft.com/office/powerpoint/2010/main" val="2154856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 animBg="1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Examples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72" y="1019385"/>
            <a:ext cx="3419963" cy="2615070"/>
          </a:xfrm>
        </p:spPr>
      </p:pic>
      <p:sp>
        <p:nvSpPr>
          <p:cNvPr id="6" name="TextBox 5"/>
          <p:cNvSpPr txBox="1"/>
          <p:nvPr/>
        </p:nvSpPr>
        <p:spPr>
          <a:xfrm>
            <a:off x="1168681" y="6494194"/>
            <a:ext cx="5592044" cy="305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385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Figures from http://www.techinsights.com/teardown.com/apple-iphone-6/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735" y="1916266"/>
            <a:ext cx="6890146" cy="4424199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 rot="18908547">
            <a:off x="7303089" y="4354875"/>
            <a:ext cx="375946" cy="89398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11365" y="3634455"/>
            <a:ext cx="1620957" cy="731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527517"/>
            <a:r>
              <a:rPr lang="en-US" sz="2077">
                <a:solidFill>
                  <a:srgbClr val="FF0000"/>
                </a:solidFill>
                <a:latin typeface="Calibri"/>
              </a:rPr>
              <a:t>Storage</a:t>
            </a:r>
          </a:p>
          <a:p>
            <a:pPr algn="ctr" defTabSz="527517"/>
            <a:r>
              <a:rPr lang="en-US" sz="2077">
                <a:solidFill>
                  <a:srgbClr val="FF0000"/>
                </a:solidFill>
                <a:latin typeface="Calibri"/>
              </a:rPr>
              <a:t>(NAND Flash)</a:t>
            </a:r>
          </a:p>
        </p:txBody>
      </p:sp>
      <p:sp>
        <p:nvSpPr>
          <p:cNvPr id="10" name="Down Arrow 8">
            <a:extLst>
              <a:ext uri="{FF2B5EF4-FFF2-40B4-BE49-F238E27FC236}">
                <a16:creationId xmlns:a16="http://schemas.microsoft.com/office/drawing/2014/main" id="{E30BA50C-90FF-407F-B147-C95DB05C5685}"/>
              </a:ext>
            </a:extLst>
          </p:cNvPr>
          <p:cNvSpPr/>
          <p:nvPr/>
        </p:nvSpPr>
        <p:spPr>
          <a:xfrm rot="21366092" flipV="1">
            <a:off x="1752469" y="3575228"/>
            <a:ext cx="375946" cy="77658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16DC8A-42A1-401E-BFAB-65CC6FE2A924}"/>
              </a:ext>
            </a:extLst>
          </p:cNvPr>
          <p:cNvSpPr txBox="1"/>
          <p:nvPr/>
        </p:nvSpPr>
        <p:spPr>
          <a:xfrm>
            <a:off x="1185682" y="4306172"/>
            <a:ext cx="2355708" cy="731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527517"/>
            <a:r>
              <a:rPr lang="en-US" sz="2077" dirty="0">
                <a:solidFill>
                  <a:srgbClr val="FF0000"/>
                </a:solidFill>
                <a:latin typeface="Calibri"/>
              </a:rPr>
              <a:t>Input/output device</a:t>
            </a:r>
          </a:p>
          <a:p>
            <a:pPr algn="ctr" defTabSz="527517"/>
            <a:r>
              <a:rPr lang="en-US" sz="2077" dirty="0">
                <a:solidFill>
                  <a:srgbClr val="FF0000"/>
                </a:solidFill>
                <a:latin typeface="Calibri"/>
              </a:rPr>
              <a:t>(touch screen)</a:t>
            </a:r>
          </a:p>
        </p:txBody>
      </p:sp>
    </p:spTree>
    <p:extLst>
      <p:ext uri="{BB962C8B-B14F-4D97-AF65-F5344CB8AC3E}">
        <p14:creationId xmlns:p14="http://schemas.microsoft.com/office/powerpoint/2010/main" val="161311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Examples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185" y="1433245"/>
            <a:ext cx="3674253" cy="452940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697" y="1161318"/>
            <a:ext cx="3754407" cy="2111853"/>
          </a:xfrm>
          <a:prstGeom prst="rect">
            <a:avLst/>
          </a:prstGeom>
        </p:spPr>
      </p:pic>
      <p:cxnSp>
        <p:nvCxnSpPr>
          <p:cNvPr id="7" name="Straight Connector 6"/>
          <p:cNvCxnSpPr>
            <a:cxnSpLocks/>
          </p:cNvCxnSpPr>
          <p:nvPr/>
        </p:nvCxnSpPr>
        <p:spPr>
          <a:xfrm>
            <a:off x="2386916" y="2991197"/>
            <a:ext cx="3414269" cy="2908877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898829" y="1444122"/>
            <a:ext cx="2044892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6625777"/>
            <a:ext cx="5275385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527517"/>
            <a:r>
              <a:rPr 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Figures from http://www.anandtech.com/show/8562/chipworks-a8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F2B484-541A-49AF-BBDC-E941ED5BA1A8}"/>
              </a:ext>
            </a:extLst>
          </p:cNvPr>
          <p:cNvSpPr txBox="1"/>
          <p:nvPr/>
        </p:nvSpPr>
        <p:spPr>
          <a:xfrm>
            <a:off x="288837" y="5214978"/>
            <a:ext cx="50324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27517"/>
            <a:r>
              <a:rPr lang="en-US" altLang="en-US" sz="2800" b="1" dirty="0">
                <a:solidFill>
                  <a:srgbClr val="00B050"/>
                </a:solidFill>
                <a:latin typeface="Calibri"/>
              </a:rPr>
              <a:t>What is the advantage of having them in the same package?</a:t>
            </a:r>
            <a:endParaRPr lang="en-US" sz="2800" b="1" dirty="0">
              <a:solidFill>
                <a:srgbClr val="00B05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650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6081</TotalTime>
  <Words>1491</Words>
  <Application>Microsoft Office PowerPoint</Application>
  <PresentationFormat>Widescreen</PresentationFormat>
  <Paragraphs>372</Paragraphs>
  <Slides>29</Slides>
  <Notes>28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SJSU Spartan Regular</vt:lpstr>
      <vt:lpstr>Arial</vt:lpstr>
      <vt:lpstr>Arial</vt:lpstr>
      <vt:lpstr>Calibri</vt:lpstr>
      <vt:lpstr>Calibri Light</vt:lpstr>
      <vt:lpstr>Cambria Math</vt:lpstr>
      <vt:lpstr>Tahoma</vt:lpstr>
      <vt:lpstr>Times</vt:lpstr>
      <vt:lpstr>Times New Roman</vt:lpstr>
      <vt:lpstr>Wingdings</vt:lpstr>
      <vt:lpstr>Office Theme</vt:lpstr>
      <vt:lpstr>1_Office Theme</vt:lpstr>
      <vt:lpstr>Equation</vt:lpstr>
      <vt:lpstr>Lecture 1.  Computer Architecture &amp; Design Overview</vt:lpstr>
      <vt:lpstr>Abstraction of Computers</vt:lpstr>
      <vt:lpstr>The Software’s Point of View</vt:lpstr>
      <vt:lpstr>The Codes’ Point of View</vt:lpstr>
      <vt:lpstr>Hardware’s Point of View</vt:lpstr>
      <vt:lpstr>Your Thoughts</vt:lpstr>
      <vt:lpstr>Hardware Examples</vt:lpstr>
      <vt:lpstr>Hardware Examples</vt:lpstr>
      <vt:lpstr>Hardware Examples</vt:lpstr>
      <vt:lpstr>Electronic Components’ Point of view</vt:lpstr>
      <vt:lpstr>Moore’s Law (1965)</vt:lpstr>
      <vt:lpstr>Moore’s Law (1965)</vt:lpstr>
      <vt:lpstr>What Does It Enable?</vt:lpstr>
      <vt:lpstr>Moore’s Law (1965)</vt:lpstr>
      <vt:lpstr>Current Trend of Computer Systems</vt:lpstr>
      <vt:lpstr>Metrics: How Do We Evaluate a System?</vt:lpstr>
      <vt:lpstr>What Determines Performance?</vt:lpstr>
      <vt:lpstr>Relative Performance</vt:lpstr>
      <vt:lpstr>Measuring Execution Time</vt:lpstr>
      <vt:lpstr>CPU Clocking</vt:lpstr>
      <vt:lpstr>CPU Time Estimation</vt:lpstr>
      <vt:lpstr>CPU Time</vt:lpstr>
      <vt:lpstr>Instruction Count and CPI</vt:lpstr>
      <vt:lpstr>CPI Example</vt:lpstr>
      <vt:lpstr>CPI and Average CPI</vt:lpstr>
      <vt:lpstr>Example: Average CPI </vt:lpstr>
      <vt:lpstr>Power and Performance</vt:lpstr>
      <vt:lpstr>Issue with Power Scaling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CMPE 140 Lecture 2 Computer Architecture &amp; Design Overview</dc:title>
  <dc:creator>Haonan Wang</dc:creator>
  <cp:lastModifiedBy>Haonan Wang</cp:lastModifiedBy>
  <cp:revision>276</cp:revision>
  <dcterms:created xsi:type="dcterms:W3CDTF">2020-08-25T06:07:12Z</dcterms:created>
  <dcterms:modified xsi:type="dcterms:W3CDTF">2022-08-23T05:48:49Z</dcterms:modified>
</cp:coreProperties>
</file>